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162.png" ContentType="image/png"/>
  <Override PartName="/ppt/media/image161.png" ContentType="image/png"/>
  <Override PartName="/ppt/media/image160.png" ContentType="image/png"/>
  <Override PartName="/ppt/media/image155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69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66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5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59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62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51.png" ContentType="image/png"/>
  <Override PartName="/ppt/media/image55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1.wmf" ContentType="image/x-wmf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5.wmf" ContentType="image/x-wmf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43.jpeg" ContentType="image/jpe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055D0D-0D5D-4295-A1B4-EA8D8BBA213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Exchange student from TUM....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1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89CF0E6-6C00-45CB-AF2A-C440233F9CC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2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 to xor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bit can only store 0 and 1,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 decimal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 0 in binary : need conversion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5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6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E300754A-7286-448F-AAD8-A830B0C313E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I already map to 0 and 1 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to map the result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8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9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BEAE106-04E9-43CF-852A-5CD09B99385D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Popcount some architecture has pocount instruction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 accelerate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1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2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20D3061-3CA0-4D24-9D66-5A60D061CF5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(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MFCCs features)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4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5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002463D-F9B9-403F-9EF6-81642FFB4E1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7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8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F75A77C-B329-4616-971B-72C5FDC3591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do a sound events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classfication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preprocessing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0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1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E1762AD-6AD0-4656-82DA-FDB438DA6D8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having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missing on board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3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4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FE4D546-3C84-44CA-A5EC-2F0058672760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 in memory, no calculation on runtime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Comparing: generate output feature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6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7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ABB0C79-1F95-4B7B-A618-05AE0E91907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9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0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9375A4F-E508-4D67-BCEF-884D08935F1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4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5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FEC8336-0D70-4E94-9DB4-7571BDDA722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convenient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ways for measuring only MCU.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of ther Peripherals are excluded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2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D3E54F9-8959-4F39-B8BB-D6A77549D6A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3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ARM vs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core vs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8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Filtering: similar, caused by integer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square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root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core (including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isqrt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5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A3596C0-4394-4F36-82B5-244D7AE481A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6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unrolling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Inline for popcount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Q8.20 vs Q8.0 , slight improvement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8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8C1CAC6-5B67-4D41-8ABA-9B9332998E9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9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Restrict, no inline for popcount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Float: slow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unrolling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Q8.20 vs Q8.0 , slight improvement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1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62A51D4-F9B6-4ADC-9509-6C38B82642C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2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Restrict, no inline for popcount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Float: slow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unrolling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Q8.20 vs Q8.0 , slight improvement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4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640D210-24C0-4562-9DA4-61D28FD2AAA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5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Considering the most optimization: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GAP8:       mor efficient on binary layers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CortexM4: efficient on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MFCC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first and last layer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Apple with apple please!!(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02D0C32-EE51-4F1C-BF05-1386892FD08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8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ARM: power is similar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GAP8: The power increase when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core used.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Mention MAC/J (what is MAC?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0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854794B-21EC-4F6A-B457-932A5F5C0CA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1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Typical novel applications on IoT or mobile devices: send data to cloud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device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  loading for cloud servers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Latency  even no internet available  not good for real-time application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+keywords: latency, number of device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09D281A-5D96-4C35-986E-9D3CA93760A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8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3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4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1240C8C-5843-4F34-B08D-7D73C165779C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6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7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40D98F7-1B5F-48F9-A0B9-6BCCB631FE6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expensive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efficient for GAP8 without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9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0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DD41D2E-CED3-4901-98EB-09595554261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expensive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efficient for GAP8 without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2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3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7AB60F3-60EE-404C-A39E-35C5F95BA32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2.3x faster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Fulmine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tiles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5, 10, 4, 4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different MFCCs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5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176879E-94E2-45FA-A7D2-DDCB9BDB0D8C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6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it be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compressed 16 bit?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near 0,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range can be regularized to [-8,7]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8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9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44845EA-1A45-40F2-ACE6-59AFBB96EB2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no huge difference for Q8.0 and Q8.20 MFCC but model resolution matters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Fractional bits decrease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accuracy decreases.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1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C63F77A-7B39-4AF0-8FE0-B52A29D7DD5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2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Ripple at the beginning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After several seconds, offset is still not stable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MFCC algorithm needs adjustment (low frequency bins will become extremely huge)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4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5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8043BC4-9E32-4887-BF4E-798E7A0FA75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Considering the most optimization: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GAP8:       mor efficient on binary layers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CortexM4: efficient on MFCC, first and last layer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Apple with apple please!!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425466B-62DC-47F9-A04B-E478F660AD75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8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Considering the most optimization: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GAP8:       mor efficient on binary layers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CortexM4: efficient on MFCC, first and last layer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Apple with apple please!!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0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2CF95D5-365B-4285-A202-6EC28C9F301A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1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Latency,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internet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not available, privacy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volume of data that can be transferred.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Also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less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security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concern for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transmission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volume of data that can be transferred.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9706657-2B9D-40F3-93BF-01C0440F5B4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1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float division, good for GAP8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3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4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FCC844EE-96FF-4488-998E-0392175002C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Loading model by MCU or DMA.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Proportional to the size of data.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Mention DMA before!!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6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BD80D48-E294-41C8-8957-480F49F3613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7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 tiling: 100 M cycles are expected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tiles: more times for loading model data, the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it is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tiled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Overlapping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areas cost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9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07446E0-5E26-4A6C-9B86-CD182A984D50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0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mention number , just said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2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3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12EF9A0-7627-483F-913D-63968A61C09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5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6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61A186D-6ED3-40BA-8A3B-D7ECE8BDD11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8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9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6D001F2-6705-46CA-9A2C-678545FD7D4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During BNN inference, microphone is still recording.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 wait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for next buffer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Average power: 0.212 W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(may be removed)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1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C151E56-4C9C-499F-871C-F16F46E52D1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2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Bottleneck: dynamic memory allocation,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 kB are available on runtime.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4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BBE5EF2-1CF0-4CD2-8520-6D10183A31C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5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Bottleneck: dynamic memory allocation,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 kB are available on runtime.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7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8AEC232-9B1F-430F-AC25-FFE3C759CDE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8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deep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most important thing is the number of data and features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0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1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F537EA3E-7968-4A0A-BA8B-3E2F5434C11C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moving to device, the problem is still there. DNN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high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computational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effort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propose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address this issue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3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F7B6A3CE-D645-4F2D-AD36-BC987D214DCA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4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Bottleneck: dynamic memory allocation,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 kB are available on runtime.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3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5CFCC649-9A30-4EF3-B65A-4CD368C6304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4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Bottleneck: dynamic memory allocation,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48 kB are available on runtime.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6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D9F2533-32B9-4406-9E36-96614E8EBDD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7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2.3x faster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Fulmine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tiles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5, 10, 4, 4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different MFCCs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9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453B6FC-1259-47E2-B142-1322142685EA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0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moving to device, the problem is still there. DNN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high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computational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effort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propose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address this issue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would like to see how the performance on the state of the art IoT processor GAP8 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6" name="TextShape 2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509801C-65E8-49B9-AE35-5644DD4604D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7" name="TextShape 3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deep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most important thing is the number of data and features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9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0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E26B546D-217C-4BAE-8EE7-A5706352908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</p:spPr>
        <p:txBody>
          <a:bodyPr lIns="99000" rIns="99000" tIns="49680" bIns="4968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TextShape 2"/>
          <p:cNvSpPr txBox="1"/>
          <p:nvPr/>
        </p:nvSpPr>
        <p:spPr>
          <a:xfrm>
            <a:off x="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Implementation and Optimization of BNNs for Embedded Platform and IoT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3" name="TextShape 3"/>
          <p:cNvSpPr txBox="1"/>
          <p:nvPr/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>
            <a:noFill/>
          </a:ln>
        </p:spPr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1B0C145-368D-400B-802B-75792AEB457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748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933920" y="2023920"/>
            <a:ext cx="5276160" cy="42098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933920" y="2023920"/>
            <a:ext cx="5276160" cy="4209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8496000" cy="45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748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748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2400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933920" y="2023920"/>
            <a:ext cx="5276160" cy="42098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1933920" y="2023920"/>
            <a:ext cx="5276160" cy="4209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324000" y="620640"/>
            <a:ext cx="8496000" cy="45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2400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420984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480" y="422316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400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7480" y="2023920"/>
            <a:ext cx="414576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24000" y="4223160"/>
            <a:ext cx="8496000" cy="2008080"/>
          </a:xfrm>
          <a:prstGeom prst="rect">
            <a:avLst/>
          </a:prstGeom>
        </p:spPr>
        <p:txBody>
          <a:bodyPr lIns="0" rIns="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42920" y="152280"/>
            <a:ext cx="8859240" cy="471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142920" y="597600"/>
            <a:ext cx="186840" cy="167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8814960" y="597600"/>
            <a:ext cx="186840" cy="167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Bild 18" descr=""/>
          <p:cNvPicPr/>
          <p:nvPr/>
        </p:nvPicPr>
        <p:blipFill>
          <a:blip r:embed="rId2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>
            <a:off x="8442360" y="6300360"/>
            <a:ext cx="1054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7716960" y="6300360"/>
            <a:ext cx="1054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324000" y="6308640"/>
            <a:ext cx="424764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Events Classification using BNNs on Tightly Power-Restricted 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dt"/>
          </p:nvPr>
        </p:nvSpPr>
        <p:spPr>
          <a:xfrm>
            <a:off x="7820280" y="6308640"/>
            <a:ext cx="611640" cy="468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ftr"/>
          </p:nvPr>
        </p:nvSpPr>
        <p:spPr>
          <a:xfrm>
            <a:off x="4454640" y="6308640"/>
            <a:ext cx="3208320" cy="4680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9"/>
          <p:cNvSpPr>
            <a:spLocks noGrp="1"/>
          </p:cNvSpPr>
          <p:nvPr>
            <p:ph type="sldNum"/>
          </p:nvPr>
        </p:nvSpPr>
        <p:spPr>
          <a:xfrm>
            <a:off x="8550720" y="6308640"/>
            <a:ext cx="266400" cy="468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157272A-57A7-4AEB-8491-11ED26D7B18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" name="Grafik 6" descr=""/>
          <p:cNvPicPr/>
          <p:nvPr/>
        </p:nvPicPr>
        <p:blipFill>
          <a:blip r:embed="rId3"/>
          <a:srcRect l="1526" t="19020" r="113" b="21320"/>
          <a:stretch/>
        </p:blipFill>
        <p:spPr>
          <a:xfrm>
            <a:off x="324000" y="620640"/>
            <a:ext cx="8496000" cy="2808000"/>
          </a:xfrm>
          <a:prstGeom prst="rect">
            <a:avLst/>
          </a:prstGeom>
          <a:ln>
            <a:noFill/>
          </a:ln>
        </p:spPr>
      </p:pic>
      <p:sp>
        <p:nvSpPr>
          <p:cNvPr id="11" name="PlaceHolder 10"/>
          <p:cNvSpPr>
            <a:spLocks noGrp="1"/>
          </p:cNvSpPr>
          <p:nvPr>
            <p:ph type="title"/>
          </p:nvPr>
        </p:nvSpPr>
        <p:spPr>
          <a:xfrm>
            <a:off x="324000" y="3429000"/>
            <a:ext cx="8496000" cy="1151640"/>
          </a:xfrm>
          <a:prstGeom prst="rect">
            <a:avLst/>
          </a:prstGeom>
        </p:spPr>
        <p:txBody>
          <a:bodyPr lIns="144000" rIns="144000" tIns="72000" bIns="0"/>
          <a:p>
            <a:pPr>
              <a:lnSpc>
                <a:spcPct val="100000"/>
              </a:lnSpc>
            </a:pPr>
            <a:r>
              <a:rPr b="1" lang="de-DE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42920" y="152280"/>
            <a:ext cx="8859240" cy="471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142920" y="597600"/>
            <a:ext cx="186840" cy="167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8814960" y="597600"/>
            <a:ext cx="186840" cy="167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Bild 18" descr=""/>
          <p:cNvPicPr/>
          <p:nvPr/>
        </p:nvPicPr>
        <p:blipFill>
          <a:blip r:embed="rId2"/>
          <a:stretch/>
        </p:blipFill>
        <p:spPr>
          <a:xfrm>
            <a:off x="324000" y="306000"/>
            <a:ext cx="970560" cy="15804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8442360" y="6300360"/>
            <a:ext cx="1054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7716960" y="6300360"/>
            <a:ext cx="10548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45000" bIns="4500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324000" y="6308640"/>
            <a:ext cx="4247640" cy="4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Events Classification using BNNs on Tightly Power-Restricted 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324000" y="2023920"/>
            <a:ext cx="8496000" cy="4209840"/>
          </a:xfrm>
          <a:prstGeom prst="rect">
            <a:avLst/>
          </a:prstGeom>
        </p:spPr>
        <p:txBody>
          <a:bodyPr lIns="140400" rIns="14400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77840" indent="-17748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262160" indent="-18396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dt"/>
          </p:nvPr>
        </p:nvSpPr>
        <p:spPr>
          <a:xfrm>
            <a:off x="7820280" y="6308640"/>
            <a:ext cx="611640" cy="468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ftr"/>
          </p:nvPr>
        </p:nvSpPr>
        <p:spPr>
          <a:xfrm>
            <a:off x="4454640" y="6308640"/>
            <a:ext cx="3208320" cy="46800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sldNum"/>
          </p:nvPr>
        </p:nvSpPr>
        <p:spPr>
          <a:xfrm>
            <a:off x="8550720" y="6308640"/>
            <a:ext cx="266400" cy="468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E817ED1-C12A-44DE-85C5-0359C678BF8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PlaceHolder 11"/>
          <p:cNvSpPr>
            <a:spLocks noGrp="1"/>
          </p:cNvSpPr>
          <p:nvPr>
            <p:ph type="title"/>
          </p:nvPr>
        </p:nvSpPr>
        <p:spPr>
          <a:xfrm>
            <a:off x="324000" y="620640"/>
            <a:ext cx="8496000" cy="971640"/>
          </a:xfrm>
          <a:prstGeom prst="rect">
            <a:avLst/>
          </a:prstGeom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24000" y="4563720"/>
            <a:ext cx="8496000" cy="1672920"/>
          </a:xfrm>
          <a:prstGeom prst="rect">
            <a:avLst/>
          </a:prstGeom>
          <a:solidFill>
            <a:srgbClr val="1f407a"/>
          </a:solidFill>
          <a:ln>
            <a:noFill/>
          </a:ln>
        </p:spPr>
        <p:txBody>
          <a:bodyPr lIns="144000" rIns="144000" tIns="108000" bIns="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Master’s thesis, Final-Presentaion FS2018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Advisors: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Renzo Andri, Lukas Cavigelli, Germain Haugou, Armin Sadighi (TUM)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Supervisors: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Luca Benini, Prof. Dr. Andreas Herkersdorf (TUM)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24000" y="3429000"/>
            <a:ext cx="8496000" cy="1151640"/>
          </a:xfrm>
          <a:prstGeom prst="rect">
            <a:avLst/>
          </a:prstGeom>
          <a:solidFill>
            <a:srgbClr val="1f407a"/>
          </a:solidFill>
          <a:ln>
            <a:noFill/>
          </a:ln>
        </p:spPr>
        <p:txBody>
          <a:bodyPr lIns="144000" rIns="144000" tIns="72000" bIns="0" anchor="ctr"/>
          <a:p>
            <a:pPr algn="ctr">
              <a:lnSpc>
                <a:spcPct val="100000"/>
              </a:lnSpc>
            </a:pPr>
            <a:r>
              <a:rPr b="1" lang="de-DE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Events Classification using BNNs on Tightly Power-Restricted IoT Devices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Grafik 13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Binary Neural Networks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407" name="TextShape 3"/>
          <p:cNvSpPr txBox="1"/>
          <p:nvPr/>
        </p:nvSpPr>
        <p:spPr>
          <a:xfrm>
            <a:off x="324000" y="1727640"/>
            <a:ext cx="8496000" cy="56412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Neural Networks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5D7C3BA-7DF9-4FB8-AC0D-8DCAA102FA25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0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411" name="Table 7"/>
          <p:cNvGraphicFramePr/>
          <p:nvPr/>
        </p:nvGraphicFramePr>
        <p:xfrm>
          <a:off x="743040" y="2976840"/>
          <a:ext cx="3104640" cy="1737720"/>
        </p:xfrm>
        <a:graphic>
          <a:graphicData uri="http://schemas.openxmlformats.org/drawingml/2006/table">
            <a:tbl>
              <a:tblPr/>
              <a:tblGrid>
                <a:gridCol w="1034640"/>
                <a:gridCol w="1034640"/>
                <a:gridCol w="1035360"/>
              </a:tblGrid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Weights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Table 8"/>
          <p:cNvGraphicFramePr/>
          <p:nvPr/>
        </p:nvGraphicFramePr>
        <p:xfrm>
          <a:off x="4946760" y="2961720"/>
          <a:ext cx="3104640" cy="1737720"/>
        </p:xfrm>
        <a:graphic>
          <a:graphicData uri="http://schemas.openxmlformats.org/drawingml/2006/table">
            <a:tbl>
              <a:tblPr/>
              <a:tblGrid>
                <a:gridCol w="1034640"/>
                <a:gridCol w="1034640"/>
                <a:gridCol w="1035360"/>
              </a:tblGrid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Weights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Output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  <a:tr h="34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</a:tbl>
          </a:graphicData>
        </a:graphic>
      </p:graphicFrame>
      <p:sp>
        <p:nvSpPr>
          <p:cNvPr id="413" name="CustomShape 9"/>
          <p:cNvSpPr/>
          <p:nvPr/>
        </p:nvSpPr>
        <p:spPr>
          <a:xfrm>
            <a:off x="4181400" y="3895920"/>
            <a:ext cx="3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6303240" y="4912200"/>
            <a:ext cx="67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4682160" y="1633320"/>
            <a:ext cx="2829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+ Popcount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Binary Neural Networks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419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DB6FB68-3711-4387-A3F7-4B8D031DB17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1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2" name="CustomShape 6"/>
          <p:cNvSpPr/>
          <p:nvPr/>
        </p:nvSpPr>
        <p:spPr>
          <a:xfrm>
            <a:off x="6393960" y="635400"/>
            <a:ext cx="2749680" cy="11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[Courbariaux,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[Rastegari,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7"/>
          <p:cNvSpPr/>
          <p:nvPr/>
        </p:nvSpPr>
        <p:spPr>
          <a:xfrm>
            <a:off x="1008360" y="223560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8"/>
          <p:cNvSpPr/>
          <p:nvPr/>
        </p:nvSpPr>
        <p:spPr>
          <a:xfrm>
            <a:off x="1008360" y="289152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9"/>
          <p:cNvSpPr/>
          <p:nvPr/>
        </p:nvSpPr>
        <p:spPr>
          <a:xfrm>
            <a:off x="1008360" y="354312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10"/>
          <p:cNvSpPr/>
          <p:nvPr/>
        </p:nvSpPr>
        <p:spPr>
          <a:xfrm>
            <a:off x="1008360" y="419328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1"/>
          <p:cNvSpPr/>
          <p:nvPr/>
        </p:nvSpPr>
        <p:spPr>
          <a:xfrm>
            <a:off x="3275280" y="312516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12"/>
          <p:cNvSpPr/>
          <p:nvPr/>
        </p:nvSpPr>
        <p:spPr>
          <a:xfrm>
            <a:off x="2205360" y="2533680"/>
            <a:ext cx="38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13"/>
          <p:cNvSpPr/>
          <p:nvPr/>
        </p:nvSpPr>
        <p:spPr>
          <a:xfrm>
            <a:off x="2216880" y="4088880"/>
            <a:ext cx="38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14"/>
          <p:cNvSpPr/>
          <p:nvPr/>
        </p:nvSpPr>
        <p:spPr>
          <a:xfrm>
            <a:off x="461880" y="5519520"/>
            <a:ext cx="400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1x(-1) + (-1)x(-1) + 1x1 + (-1)x(-1) = </a:t>
            </a: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15"/>
          <p:cNvSpPr/>
          <p:nvPr/>
        </p:nvSpPr>
        <p:spPr>
          <a:xfrm>
            <a:off x="3246120" y="233028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6"/>
          <p:cNvSpPr/>
          <p:nvPr/>
        </p:nvSpPr>
        <p:spPr>
          <a:xfrm>
            <a:off x="3267720" y="395964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7"/>
          <p:cNvSpPr/>
          <p:nvPr/>
        </p:nvSpPr>
        <p:spPr>
          <a:xfrm>
            <a:off x="1625400" y="2549880"/>
            <a:ext cx="1620000" cy="9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8"/>
          <p:cNvSpPr/>
          <p:nvPr/>
        </p:nvSpPr>
        <p:spPr>
          <a:xfrm>
            <a:off x="1625400" y="2549880"/>
            <a:ext cx="1641600" cy="17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19"/>
          <p:cNvSpPr/>
          <p:nvPr/>
        </p:nvSpPr>
        <p:spPr>
          <a:xfrm flipV="1">
            <a:off x="1625400" y="2644560"/>
            <a:ext cx="1620000" cy="56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0"/>
          <p:cNvSpPr/>
          <p:nvPr/>
        </p:nvSpPr>
        <p:spPr>
          <a:xfrm>
            <a:off x="1625400" y="3206160"/>
            <a:ext cx="1641600" cy="10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1"/>
          <p:cNvSpPr/>
          <p:nvPr/>
        </p:nvSpPr>
        <p:spPr>
          <a:xfrm flipV="1">
            <a:off x="1625400" y="2644560"/>
            <a:ext cx="1620000" cy="12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2"/>
          <p:cNvSpPr/>
          <p:nvPr/>
        </p:nvSpPr>
        <p:spPr>
          <a:xfrm>
            <a:off x="1625400" y="3857400"/>
            <a:ext cx="164160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23"/>
          <p:cNvSpPr/>
          <p:nvPr/>
        </p:nvSpPr>
        <p:spPr>
          <a:xfrm flipV="1">
            <a:off x="1625400" y="2643840"/>
            <a:ext cx="1620000" cy="186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4"/>
          <p:cNvSpPr/>
          <p:nvPr/>
        </p:nvSpPr>
        <p:spPr>
          <a:xfrm flipV="1">
            <a:off x="1625400" y="4273920"/>
            <a:ext cx="1641600" cy="2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5"/>
          <p:cNvSpPr/>
          <p:nvPr/>
        </p:nvSpPr>
        <p:spPr>
          <a:xfrm>
            <a:off x="1625400" y="2549880"/>
            <a:ext cx="164952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6"/>
          <p:cNvSpPr/>
          <p:nvPr/>
        </p:nvSpPr>
        <p:spPr>
          <a:xfrm>
            <a:off x="1625400" y="3206160"/>
            <a:ext cx="1649520" cy="2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7"/>
          <p:cNvSpPr/>
          <p:nvPr/>
        </p:nvSpPr>
        <p:spPr>
          <a:xfrm flipV="1">
            <a:off x="1625400" y="3439440"/>
            <a:ext cx="164952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8"/>
          <p:cNvSpPr/>
          <p:nvPr/>
        </p:nvSpPr>
        <p:spPr>
          <a:xfrm flipV="1">
            <a:off x="1625400" y="3439440"/>
            <a:ext cx="1649520" cy="10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9"/>
          <p:cNvSpPr/>
          <p:nvPr/>
        </p:nvSpPr>
        <p:spPr>
          <a:xfrm>
            <a:off x="2152080" y="3619440"/>
            <a:ext cx="3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30"/>
          <p:cNvSpPr/>
          <p:nvPr/>
        </p:nvSpPr>
        <p:spPr>
          <a:xfrm>
            <a:off x="1949040" y="4668480"/>
            <a:ext cx="101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31"/>
          <p:cNvSpPr/>
          <p:nvPr/>
        </p:nvSpPr>
        <p:spPr>
          <a:xfrm>
            <a:off x="356040" y="3358440"/>
            <a:ext cx="697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2"/>
          <p:cNvSpPr/>
          <p:nvPr/>
        </p:nvSpPr>
        <p:spPr>
          <a:xfrm>
            <a:off x="3225240" y="4717080"/>
            <a:ext cx="87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33"/>
          <p:cNvSpPr/>
          <p:nvPr/>
        </p:nvSpPr>
        <p:spPr>
          <a:xfrm>
            <a:off x="5383440" y="223560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34"/>
          <p:cNvSpPr/>
          <p:nvPr/>
        </p:nvSpPr>
        <p:spPr>
          <a:xfrm>
            <a:off x="5383440" y="289152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35"/>
          <p:cNvSpPr/>
          <p:nvPr/>
        </p:nvSpPr>
        <p:spPr>
          <a:xfrm>
            <a:off x="5383440" y="354312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36"/>
          <p:cNvSpPr/>
          <p:nvPr/>
        </p:nvSpPr>
        <p:spPr>
          <a:xfrm>
            <a:off x="5383440" y="419328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37"/>
          <p:cNvSpPr/>
          <p:nvPr/>
        </p:nvSpPr>
        <p:spPr>
          <a:xfrm>
            <a:off x="7650720" y="312516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38"/>
          <p:cNvSpPr/>
          <p:nvPr/>
        </p:nvSpPr>
        <p:spPr>
          <a:xfrm>
            <a:off x="6580440" y="2533680"/>
            <a:ext cx="3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9"/>
          <p:cNvSpPr/>
          <p:nvPr/>
        </p:nvSpPr>
        <p:spPr>
          <a:xfrm>
            <a:off x="6591960" y="4088880"/>
            <a:ext cx="3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40"/>
          <p:cNvSpPr/>
          <p:nvPr/>
        </p:nvSpPr>
        <p:spPr>
          <a:xfrm>
            <a:off x="7621200" y="233028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1"/>
          <p:cNvSpPr/>
          <p:nvPr/>
        </p:nvSpPr>
        <p:spPr>
          <a:xfrm>
            <a:off x="7642800" y="395964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2"/>
          <p:cNvSpPr/>
          <p:nvPr/>
        </p:nvSpPr>
        <p:spPr>
          <a:xfrm>
            <a:off x="6000840" y="2549880"/>
            <a:ext cx="1620000" cy="9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3"/>
          <p:cNvSpPr/>
          <p:nvPr/>
        </p:nvSpPr>
        <p:spPr>
          <a:xfrm>
            <a:off x="6000840" y="2549880"/>
            <a:ext cx="1641600" cy="17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44"/>
          <p:cNvSpPr/>
          <p:nvPr/>
        </p:nvSpPr>
        <p:spPr>
          <a:xfrm flipV="1">
            <a:off x="6000840" y="2644560"/>
            <a:ext cx="1620000" cy="56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45"/>
          <p:cNvSpPr/>
          <p:nvPr/>
        </p:nvSpPr>
        <p:spPr>
          <a:xfrm>
            <a:off x="6000840" y="3206160"/>
            <a:ext cx="1641600" cy="10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46"/>
          <p:cNvSpPr/>
          <p:nvPr/>
        </p:nvSpPr>
        <p:spPr>
          <a:xfrm flipV="1">
            <a:off x="6000840" y="2644560"/>
            <a:ext cx="1620000" cy="12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47"/>
          <p:cNvSpPr/>
          <p:nvPr/>
        </p:nvSpPr>
        <p:spPr>
          <a:xfrm>
            <a:off x="6000840" y="3857400"/>
            <a:ext cx="164160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8"/>
          <p:cNvSpPr/>
          <p:nvPr/>
        </p:nvSpPr>
        <p:spPr>
          <a:xfrm flipV="1">
            <a:off x="6000840" y="2643840"/>
            <a:ext cx="1620000" cy="186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9"/>
          <p:cNvSpPr/>
          <p:nvPr/>
        </p:nvSpPr>
        <p:spPr>
          <a:xfrm flipV="1">
            <a:off x="6000840" y="4273920"/>
            <a:ext cx="1641600" cy="2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50"/>
          <p:cNvSpPr/>
          <p:nvPr/>
        </p:nvSpPr>
        <p:spPr>
          <a:xfrm>
            <a:off x="6000840" y="2549880"/>
            <a:ext cx="164952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1"/>
          <p:cNvSpPr/>
          <p:nvPr/>
        </p:nvSpPr>
        <p:spPr>
          <a:xfrm>
            <a:off x="6000840" y="3206160"/>
            <a:ext cx="1649520" cy="2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52"/>
          <p:cNvSpPr/>
          <p:nvPr/>
        </p:nvSpPr>
        <p:spPr>
          <a:xfrm flipV="1">
            <a:off x="6000840" y="3439440"/>
            <a:ext cx="164952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3"/>
          <p:cNvSpPr/>
          <p:nvPr/>
        </p:nvSpPr>
        <p:spPr>
          <a:xfrm flipV="1">
            <a:off x="6000840" y="3439440"/>
            <a:ext cx="1649520" cy="10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54"/>
          <p:cNvSpPr/>
          <p:nvPr/>
        </p:nvSpPr>
        <p:spPr>
          <a:xfrm>
            <a:off x="6527160" y="3619440"/>
            <a:ext cx="3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55"/>
          <p:cNvSpPr/>
          <p:nvPr/>
        </p:nvSpPr>
        <p:spPr>
          <a:xfrm>
            <a:off x="6324480" y="4668480"/>
            <a:ext cx="101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56"/>
          <p:cNvSpPr/>
          <p:nvPr/>
        </p:nvSpPr>
        <p:spPr>
          <a:xfrm>
            <a:off x="4731120" y="3358440"/>
            <a:ext cx="697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57"/>
          <p:cNvSpPr/>
          <p:nvPr/>
        </p:nvSpPr>
        <p:spPr>
          <a:xfrm>
            <a:off x="7600680" y="4717080"/>
            <a:ext cx="87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58"/>
          <p:cNvSpPr/>
          <p:nvPr/>
        </p:nvSpPr>
        <p:spPr>
          <a:xfrm>
            <a:off x="2072160" y="2987640"/>
            <a:ext cx="38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59"/>
          <p:cNvSpPr/>
          <p:nvPr/>
        </p:nvSpPr>
        <p:spPr>
          <a:xfrm>
            <a:off x="6447240" y="2987640"/>
            <a:ext cx="31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60"/>
          <p:cNvSpPr/>
          <p:nvPr/>
        </p:nvSpPr>
        <p:spPr>
          <a:xfrm>
            <a:off x="4731120" y="5049000"/>
            <a:ext cx="1280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xor 1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xor 1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xor 0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xor 1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61"/>
          <p:cNvSpPr/>
          <p:nvPr/>
        </p:nvSpPr>
        <p:spPr>
          <a:xfrm>
            <a:off x="5509080" y="5469120"/>
            <a:ext cx="278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+ 0 + 0 + 0 =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62"/>
          <p:cNvSpPr/>
          <p:nvPr/>
        </p:nvSpPr>
        <p:spPr>
          <a:xfrm>
            <a:off x="5881680" y="5474160"/>
            <a:ext cx="44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63"/>
          <p:cNvSpPr txBox="1"/>
          <p:nvPr/>
        </p:nvSpPr>
        <p:spPr>
          <a:xfrm>
            <a:off x="324000" y="1727640"/>
            <a:ext cx="8496000" cy="56412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Neural Networks 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XOR + Popcount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64"/>
          <p:cNvSpPr/>
          <p:nvPr/>
        </p:nvSpPr>
        <p:spPr>
          <a:xfrm>
            <a:off x="8004600" y="5474160"/>
            <a:ext cx="109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=&gt; </a:t>
            </a:r>
            <a:r>
              <a:rPr b="1" lang="en-US" sz="1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65"/>
          <p:cNvSpPr/>
          <p:nvPr/>
        </p:nvSpPr>
        <p:spPr>
          <a:xfrm>
            <a:off x="4695120" y="6143040"/>
            <a:ext cx="171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xor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66"/>
          <p:cNvSpPr/>
          <p:nvPr/>
        </p:nvSpPr>
        <p:spPr>
          <a:xfrm>
            <a:off x="7677720" y="5079600"/>
            <a:ext cx="113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7"/>
          <p:cNvSpPr/>
          <p:nvPr/>
        </p:nvSpPr>
        <p:spPr>
          <a:xfrm>
            <a:off x="8231040" y="5427000"/>
            <a:ext cx="36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Binary Neural Networks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6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487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DA5C0EE-E648-40BA-8146-4031D0D3A6A4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8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9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0" name="CustomShape 6"/>
          <p:cNvSpPr/>
          <p:nvPr/>
        </p:nvSpPr>
        <p:spPr>
          <a:xfrm>
            <a:off x="6393960" y="635400"/>
            <a:ext cx="2749680" cy="11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[Courbariaux,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[Rastegari,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TextShape 7"/>
          <p:cNvSpPr txBox="1"/>
          <p:nvPr/>
        </p:nvSpPr>
        <p:spPr>
          <a:xfrm>
            <a:off x="324000" y="1727640"/>
            <a:ext cx="8496000" cy="147636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Neural Networks 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XOR + Popcount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8"/>
          <p:cNvSpPr/>
          <p:nvPr/>
        </p:nvSpPr>
        <p:spPr>
          <a:xfrm>
            <a:off x="2231280" y="3668400"/>
            <a:ext cx="1280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0       1    1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1       1    0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0       0    0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1       1    0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9"/>
          <p:cNvSpPr/>
          <p:nvPr/>
        </p:nvSpPr>
        <p:spPr>
          <a:xfrm>
            <a:off x="3750480" y="4088520"/>
            <a:ext cx="278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+ 0 + 0 + 0 = 1 =&gt;  </a:t>
            </a:r>
            <a:r>
              <a:rPr b="1" lang="en-US" sz="1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10"/>
          <p:cNvSpPr/>
          <p:nvPr/>
        </p:nvSpPr>
        <p:spPr>
          <a:xfrm>
            <a:off x="3381480" y="4093560"/>
            <a:ext cx="44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1"/>
          <p:cNvSpPr/>
          <p:nvPr/>
        </p:nvSpPr>
        <p:spPr>
          <a:xfrm>
            <a:off x="3936600" y="4583160"/>
            <a:ext cx="122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12"/>
          <p:cNvSpPr/>
          <p:nvPr/>
        </p:nvSpPr>
        <p:spPr>
          <a:xfrm rot="5400000">
            <a:off x="4372560" y="3904920"/>
            <a:ext cx="225720" cy="128088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3"/>
          <p:cNvSpPr/>
          <p:nvPr/>
        </p:nvSpPr>
        <p:spPr>
          <a:xfrm>
            <a:off x="2277360" y="365724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4"/>
          <p:cNvSpPr/>
          <p:nvPr/>
        </p:nvSpPr>
        <p:spPr>
          <a:xfrm>
            <a:off x="2855520" y="365904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5"/>
          <p:cNvSpPr/>
          <p:nvPr/>
        </p:nvSpPr>
        <p:spPr>
          <a:xfrm>
            <a:off x="3233520" y="366120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16"/>
          <p:cNvSpPr/>
          <p:nvPr/>
        </p:nvSpPr>
        <p:spPr>
          <a:xfrm>
            <a:off x="3003480" y="4077000"/>
            <a:ext cx="31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17"/>
          <p:cNvSpPr/>
          <p:nvPr/>
        </p:nvSpPr>
        <p:spPr>
          <a:xfrm rot="16200000">
            <a:off x="4335840" y="3607200"/>
            <a:ext cx="288360" cy="13276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18"/>
          <p:cNvSpPr/>
          <p:nvPr/>
        </p:nvSpPr>
        <p:spPr>
          <a:xfrm>
            <a:off x="4259520" y="3714120"/>
            <a:ext cx="62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4-bit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19"/>
          <p:cNvSpPr/>
          <p:nvPr/>
        </p:nvSpPr>
        <p:spPr>
          <a:xfrm>
            <a:off x="1306800" y="4103640"/>
            <a:ext cx="62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4-bit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20"/>
          <p:cNvSpPr/>
          <p:nvPr/>
        </p:nvSpPr>
        <p:spPr>
          <a:xfrm rot="10800000">
            <a:off x="2175120" y="4897440"/>
            <a:ext cx="225720" cy="128088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21"/>
          <p:cNvSpPr/>
          <p:nvPr/>
        </p:nvSpPr>
        <p:spPr>
          <a:xfrm>
            <a:off x="420480" y="2483640"/>
            <a:ext cx="3282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Bit-Level Parallelization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22"/>
          <p:cNvSpPr/>
          <p:nvPr/>
        </p:nvSpPr>
        <p:spPr>
          <a:xfrm>
            <a:off x="324000" y="2850120"/>
            <a:ext cx="8107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Popcount (HW instruction):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Accumulation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number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„1“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23"/>
          <p:cNvSpPr/>
          <p:nvPr/>
        </p:nvSpPr>
        <p:spPr>
          <a:xfrm>
            <a:off x="419400" y="2126160"/>
            <a:ext cx="2826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4572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Smaller Model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24"/>
          <p:cNvSpPr/>
          <p:nvPr/>
        </p:nvSpPr>
        <p:spPr>
          <a:xfrm>
            <a:off x="2446560" y="4072320"/>
            <a:ext cx="49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25"/>
          <p:cNvSpPr/>
          <p:nvPr/>
        </p:nvSpPr>
        <p:spPr>
          <a:xfrm>
            <a:off x="5149800" y="3621960"/>
            <a:ext cx="113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26"/>
          <p:cNvSpPr/>
          <p:nvPr/>
        </p:nvSpPr>
        <p:spPr>
          <a:xfrm flipH="1">
            <a:off x="5690520" y="3991320"/>
            <a:ext cx="26640" cy="13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7"/>
          <p:cNvSpPr/>
          <p:nvPr/>
        </p:nvSpPr>
        <p:spPr>
          <a:xfrm>
            <a:off x="2163960" y="4938840"/>
            <a:ext cx="171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xor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6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1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724480" y="1778400"/>
            <a:ext cx="3088800" cy="387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5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516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19AB05F-2A95-4BB1-BD28-1CD84A409239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7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8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-295920" y="3040560"/>
            <a:ext cx="3003840" cy="14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0400" rIns="144000" tIns="0" bIns="0"/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Existing: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 on ARM [3]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 on PULP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2712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(Fulmine) [4]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8"/>
          <p:cNvSpPr/>
          <p:nvPr/>
        </p:nvSpPr>
        <p:spPr>
          <a:xfrm>
            <a:off x="5689080" y="1527840"/>
            <a:ext cx="345420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 Contributions: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9"/>
          <p:cNvSpPr/>
          <p:nvPr/>
        </p:nvSpPr>
        <p:spPr>
          <a:xfrm>
            <a:off x="3025440" y="2742840"/>
            <a:ext cx="2447280" cy="5954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(MFCCs Features)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10"/>
          <p:cNvSpPr/>
          <p:nvPr/>
        </p:nvSpPr>
        <p:spPr>
          <a:xfrm>
            <a:off x="3025440" y="3782880"/>
            <a:ext cx="2447280" cy="5954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 Inference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11"/>
          <p:cNvSpPr/>
          <p:nvPr/>
        </p:nvSpPr>
        <p:spPr>
          <a:xfrm>
            <a:off x="3025440" y="4769280"/>
            <a:ext cx="2447280" cy="5954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4" name="Picture 2" descr=""/>
          <p:cNvPicPr/>
          <p:nvPr/>
        </p:nvPicPr>
        <p:blipFill>
          <a:blip r:embed="rId2"/>
          <a:stretch/>
        </p:blipFill>
        <p:spPr>
          <a:xfrm rot="5400000">
            <a:off x="4941720" y="992160"/>
            <a:ext cx="685440" cy="641880"/>
          </a:xfrm>
          <a:prstGeom prst="rect">
            <a:avLst/>
          </a:prstGeom>
          <a:ln>
            <a:noFill/>
          </a:ln>
        </p:spPr>
      </p:pic>
      <p:pic>
        <p:nvPicPr>
          <p:cNvPr id="525" name="Grafik 4" descr=""/>
          <p:cNvPicPr/>
          <p:nvPr/>
        </p:nvPicPr>
        <p:blipFill>
          <a:blip r:embed="rId3"/>
          <a:srcRect l="17598" t="35150" r="57055" b="17071"/>
          <a:stretch/>
        </p:blipFill>
        <p:spPr>
          <a:xfrm>
            <a:off x="5029200" y="1903320"/>
            <a:ext cx="443160" cy="470160"/>
          </a:xfrm>
          <a:prstGeom prst="rect">
            <a:avLst/>
          </a:prstGeom>
          <a:ln>
            <a:noFill/>
          </a:ln>
        </p:spPr>
      </p:pic>
      <p:sp>
        <p:nvSpPr>
          <p:cNvPr id="526" name="CustomShape 12"/>
          <p:cNvSpPr/>
          <p:nvPr/>
        </p:nvSpPr>
        <p:spPr>
          <a:xfrm>
            <a:off x="5753520" y="2005200"/>
            <a:ext cx="33321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and optimization of MFCCs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13"/>
          <p:cNvSpPr/>
          <p:nvPr/>
        </p:nvSpPr>
        <p:spPr>
          <a:xfrm flipH="1">
            <a:off x="5472720" y="2397960"/>
            <a:ext cx="75888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4"/>
          <p:cNvSpPr/>
          <p:nvPr/>
        </p:nvSpPr>
        <p:spPr>
          <a:xfrm>
            <a:off x="5830920" y="3191760"/>
            <a:ext cx="3254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Optimization of BNNs on GAP8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15"/>
          <p:cNvSpPr/>
          <p:nvPr/>
        </p:nvSpPr>
        <p:spPr>
          <a:xfrm flipH="1">
            <a:off x="5472000" y="3484800"/>
            <a:ext cx="889560" cy="59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16"/>
          <p:cNvSpPr/>
          <p:nvPr/>
        </p:nvSpPr>
        <p:spPr>
          <a:xfrm>
            <a:off x="5689080" y="3999240"/>
            <a:ext cx="3480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Completion of the whole processing flow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17"/>
          <p:cNvSpPr/>
          <p:nvPr/>
        </p:nvSpPr>
        <p:spPr>
          <a:xfrm>
            <a:off x="5006880" y="2415240"/>
            <a:ext cx="371880" cy="3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18"/>
          <p:cNvSpPr/>
          <p:nvPr/>
        </p:nvSpPr>
        <p:spPr>
          <a:xfrm>
            <a:off x="4013280" y="3392280"/>
            <a:ext cx="371880" cy="3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19"/>
          <p:cNvSpPr/>
          <p:nvPr/>
        </p:nvSpPr>
        <p:spPr>
          <a:xfrm>
            <a:off x="4012920" y="4435200"/>
            <a:ext cx="371880" cy="3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0"/>
          <p:cNvSpPr/>
          <p:nvPr/>
        </p:nvSpPr>
        <p:spPr>
          <a:xfrm>
            <a:off x="5730840" y="4908600"/>
            <a:ext cx="3088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Baseline optimization on ARM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1"/>
          <p:cNvSpPr/>
          <p:nvPr/>
        </p:nvSpPr>
        <p:spPr>
          <a:xfrm>
            <a:off x="2914200" y="1930320"/>
            <a:ext cx="1606680" cy="44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ARM / PULP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2"/>
          <p:cNvSpPr/>
          <p:nvPr/>
        </p:nvSpPr>
        <p:spPr>
          <a:xfrm>
            <a:off x="2886840" y="1923840"/>
            <a:ext cx="2132280" cy="40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482d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GAPUINO 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3"/>
          <p:cNvSpPr/>
          <p:nvPr/>
        </p:nvSpPr>
        <p:spPr>
          <a:xfrm flipH="1" flipV="1">
            <a:off x="5472720" y="2146320"/>
            <a:ext cx="75888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322" dur="indefinite" restart="never" nodeType="tmRoot">
          <p:childTnLst>
            <p:seq>
              <p:cTn id="323" dur="indefinite" nodeType="mainSeq">
                <p:childTnLst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4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rafik 7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539" name="TextShape 1"/>
          <p:cNvSpPr txBox="1"/>
          <p:nvPr/>
        </p:nvSpPr>
        <p:spPr>
          <a:xfrm>
            <a:off x="324000" y="2023920"/>
            <a:ext cx="8496000" cy="420984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542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6C35CDF-0C34-47E0-8798-F9E8C7602885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3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4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Platforms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Grafik 9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548" name="Grafik 11" descr=""/>
          <p:cNvPicPr/>
          <p:nvPr/>
        </p:nvPicPr>
        <p:blipFill>
          <a:blip r:embed="rId2"/>
          <a:srcRect l="15313" t="14300" r="9609" b="23288"/>
          <a:stretch/>
        </p:blipFill>
        <p:spPr>
          <a:xfrm>
            <a:off x="3692160" y="5187960"/>
            <a:ext cx="1910160" cy="893160"/>
          </a:xfrm>
          <a:prstGeom prst="rect">
            <a:avLst/>
          </a:prstGeom>
          <a:ln>
            <a:noFill/>
          </a:ln>
        </p:spPr>
      </p:pic>
      <p:pic>
        <p:nvPicPr>
          <p:cNvPr id="549" name="Grafik 7" descr=""/>
          <p:cNvPicPr/>
          <p:nvPr/>
        </p:nvPicPr>
        <p:blipFill>
          <a:blip r:embed="rId3"/>
          <a:srcRect l="37774" t="36168" r="36384" b="32465"/>
          <a:stretch/>
        </p:blipFill>
        <p:spPr>
          <a:xfrm>
            <a:off x="6521760" y="5176800"/>
            <a:ext cx="1398960" cy="955080"/>
          </a:xfrm>
          <a:prstGeom prst="rect">
            <a:avLst/>
          </a:prstGeom>
          <a:ln>
            <a:noFill/>
          </a:ln>
        </p:spPr>
      </p:pic>
      <p:sp>
        <p:nvSpPr>
          <p:cNvPr id="550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4C75F29-4FF8-4236-B6A8-AA276DAF2DD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2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553" name="Table 5"/>
          <p:cNvGraphicFramePr/>
          <p:nvPr/>
        </p:nvGraphicFramePr>
        <p:xfrm>
          <a:off x="952200" y="2331000"/>
          <a:ext cx="7390080" cy="2435760"/>
        </p:xfrm>
        <a:graphic>
          <a:graphicData uri="http://schemas.openxmlformats.org/drawingml/2006/table">
            <a:tbl>
              <a:tblPr/>
              <a:tblGrid>
                <a:gridCol w="2463480"/>
                <a:gridCol w="2463480"/>
                <a:gridCol w="2463480"/>
              </a:tblGrid>
              <a:tr h="347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STM32F469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GAPuino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Architecture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ARM Cortex-M4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Extended RISC-V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Core(s)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+1(Fabric Controller)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SRAM/ L1 Memory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384 kBytes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kBytes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Frequency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Max. 180 M Hz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Max. 250 M Hz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FPU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Built-in </a:t>
                      </a: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popcount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</a:tbl>
          </a:graphicData>
        </a:graphic>
      </p:graphicFrame>
      <p:sp>
        <p:nvSpPr>
          <p:cNvPr id="554" name="CustomShape 6"/>
          <p:cNvSpPr/>
          <p:nvPr/>
        </p:nvSpPr>
        <p:spPr>
          <a:xfrm>
            <a:off x="4074840" y="1906200"/>
            <a:ext cx="105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7"/>
          <p:cNvSpPr/>
          <p:nvPr/>
        </p:nvSpPr>
        <p:spPr>
          <a:xfrm>
            <a:off x="6617520" y="1917720"/>
            <a:ext cx="86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Dataset &amp; Training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Architecture[3][4]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Acoustic Event Dataset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28 Classes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Training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Top-1 Accuracy: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63%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D18F1F9C-0793-4D4E-AA42-F7399A8A0E4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1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2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3" name="CustomShape 7"/>
          <p:cNvSpPr/>
          <p:nvPr/>
        </p:nvSpPr>
        <p:spPr>
          <a:xfrm>
            <a:off x="6120720" y="280764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8"/>
          <p:cNvSpPr/>
          <p:nvPr/>
        </p:nvSpPr>
        <p:spPr>
          <a:xfrm>
            <a:off x="6120720" y="309780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Binary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9"/>
          <p:cNvSpPr/>
          <p:nvPr/>
        </p:nvSpPr>
        <p:spPr>
          <a:xfrm>
            <a:off x="6120720" y="338832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Binary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10"/>
          <p:cNvSpPr/>
          <p:nvPr/>
        </p:nvSpPr>
        <p:spPr>
          <a:xfrm>
            <a:off x="6120720" y="367848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Binary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11"/>
          <p:cNvSpPr/>
          <p:nvPr/>
        </p:nvSpPr>
        <p:spPr>
          <a:xfrm>
            <a:off x="6120720" y="396900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Binary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12"/>
          <p:cNvSpPr/>
          <p:nvPr/>
        </p:nvSpPr>
        <p:spPr>
          <a:xfrm>
            <a:off x="6120720" y="4259160"/>
            <a:ext cx="122976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13"/>
          <p:cNvSpPr/>
          <p:nvPr/>
        </p:nvSpPr>
        <p:spPr>
          <a:xfrm>
            <a:off x="6735600" y="301968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14"/>
          <p:cNvSpPr/>
          <p:nvPr/>
        </p:nvSpPr>
        <p:spPr>
          <a:xfrm>
            <a:off x="6735600" y="331020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5"/>
          <p:cNvSpPr/>
          <p:nvPr/>
        </p:nvSpPr>
        <p:spPr>
          <a:xfrm>
            <a:off x="6735600" y="360036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16"/>
          <p:cNvSpPr/>
          <p:nvPr/>
        </p:nvSpPr>
        <p:spPr>
          <a:xfrm>
            <a:off x="6735600" y="389052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17"/>
          <p:cNvSpPr/>
          <p:nvPr/>
        </p:nvSpPr>
        <p:spPr>
          <a:xfrm>
            <a:off x="6735600" y="418104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7813080" y="288576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Conv.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19"/>
          <p:cNvSpPr/>
          <p:nvPr/>
        </p:nvSpPr>
        <p:spPr>
          <a:xfrm>
            <a:off x="7813080" y="317628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20"/>
          <p:cNvSpPr/>
          <p:nvPr/>
        </p:nvSpPr>
        <p:spPr>
          <a:xfrm>
            <a:off x="7813080" y="346644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21"/>
          <p:cNvSpPr/>
          <p:nvPr/>
        </p:nvSpPr>
        <p:spPr>
          <a:xfrm>
            <a:off x="7813080" y="375696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Batch Norm.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22"/>
          <p:cNvSpPr/>
          <p:nvPr/>
        </p:nvSpPr>
        <p:spPr>
          <a:xfrm flipV="1">
            <a:off x="7350480" y="2885760"/>
            <a:ext cx="462240" cy="21204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Line 23"/>
          <p:cNvSpPr/>
          <p:nvPr/>
        </p:nvSpPr>
        <p:spPr>
          <a:xfrm>
            <a:off x="7350480" y="3309840"/>
            <a:ext cx="462240" cy="94896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8427960" y="309780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25"/>
          <p:cNvSpPr/>
          <p:nvPr/>
        </p:nvSpPr>
        <p:spPr>
          <a:xfrm flipH="1">
            <a:off x="8427240" y="338832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6"/>
          <p:cNvSpPr/>
          <p:nvPr/>
        </p:nvSpPr>
        <p:spPr>
          <a:xfrm flipH="1">
            <a:off x="8427240" y="367848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27"/>
          <p:cNvSpPr/>
          <p:nvPr/>
        </p:nvSpPr>
        <p:spPr>
          <a:xfrm>
            <a:off x="4336920" y="238356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Full-Pre.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28"/>
          <p:cNvSpPr/>
          <p:nvPr/>
        </p:nvSpPr>
        <p:spPr>
          <a:xfrm>
            <a:off x="4336920" y="267372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Batch Norm.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29"/>
          <p:cNvSpPr/>
          <p:nvPr/>
        </p:nvSpPr>
        <p:spPr>
          <a:xfrm>
            <a:off x="4336920" y="296424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30"/>
          <p:cNvSpPr/>
          <p:nvPr/>
        </p:nvSpPr>
        <p:spPr>
          <a:xfrm>
            <a:off x="4336920" y="325440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Batch Norm.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31"/>
          <p:cNvSpPr/>
          <p:nvPr/>
        </p:nvSpPr>
        <p:spPr>
          <a:xfrm>
            <a:off x="5000400" y="259560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5000400" y="288576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3"/>
          <p:cNvSpPr/>
          <p:nvPr/>
        </p:nvSpPr>
        <p:spPr>
          <a:xfrm>
            <a:off x="4995000" y="317628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34"/>
          <p:cNvSpPr/>
          <p:nvPr/>
        </p:nvSpPr>
        <p:spPr>
          <a:xfrm>
            <a:off x="4336920" y="3544560"/>
            <a:ext cx="1229760" cy="2116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35"/>
          <p:cNvSpPr/>
          <p:nvPr/>
        </p:nvSpPr>
        <p:spPr>
          <a:xfrm>
            <a:off x="4995000" y="346644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36"/>
          <p:cNvSpPr/>
          <p:nvPr/>
        </p:nvSpPr>
        <p:spPr>
          <a:xfrm>
            <a:off x="5567040" y="2383200"/>
            <a:ext cx="553320" cy="42444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Line 37"/>
          <p:cNvSpPr/>
          <p:nvPr/>
        </p:nvSpPr>
        <p:spPr>
          <a:xfrm flipV="1">
            <a:off x="5567040" y="3019680"/>
            <a:ext cx="553320" cy="73692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4340880" y="3875400"/>
            <a:ext cx="138672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Conv.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39"/>
          <p:cNvSpPr/>
          <p:nvPr/>
        </p:nvSpPr>
        <p:spPr>
          <a:xfrm>
            <a:off x="4340880" y="4165920"/>
            <a:ext cx="138672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40"/>
          <p:cNvSpPr/>
          <p:nvPr/>
        </p:nvSpPr>
        <p:spPr>
          <a:xfrm>
            <a:off x="4340880" y="4456080"/>
            <a:ext cx="138672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41"/>
          <p:cNvSpPr/>
          <p:nvPr/>
        </p:nvSpPr>
        <p:spPr>
          <a:xfrm>
            <a:off x="4340880" y="4746240"/>
            <a:ext cx="138672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Batch Norm.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2"/>
          <p:cNvSpPr/>
          <p:nvPr/>
        </p:nvSpPr>
        <p:spPr>
          <a:xfrm>
            <a:off x="5034600" y="408744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43"/>
          <p:cNvSpPr/>
          <p:nvPr/>
        </p:nvSpPr>
        <p:spPr>
          <a:xfrm>
            <a:off x="5034600" y="437796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44"/>
          <p:cNvSpPr/>
          <p:nvPr/>
        </p:nvSpPr>
        <p:spPr>
          <a:xfrm>
            <a:off x="5034600" y="466812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45"/>
          <p:cNvSpPr/>
          <p:nvPr/>
        </p:nvSpPr>
        <p:spPr>
          <a:xfrm>
            <a:off x="4340880" y="5036760"/>
            <a:ext cx="1386720" cy="2116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Full-Pre.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46"/>
          <p:cNvSpPr/>
          <p:nvPr/>
        </p:nvSpPr>
        <p:spPr>
          <a:xfrm>
            <a:off x="5034600" y="495828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47"/>
          <p:cNvSpPr/>
          <p:nvPr/>
        </p:nvSpPr>
        <p:spPr>
          <a:xfrm>
            <a:off x="7815600" y="404712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Line 48"/>
          <p:cNvSpPr/>
          <p:nvPr/>
        </p:nvSpPr>
        <p:spPr>
          <a:xfrm>
            <a:off x="5727960" y="3871440"/>
            <a:ext cx="392400" cy="38736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Line 49"/>
          <p:cNvSpPr/>
          <p:nvPr/>
        </p:nvSpPr>
        <p:spPr>
          <a:xfrm flipV="1">
            <a:off x="5727960" y="4464000"/>
            <a:ext cx="392400" cy="78444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50"/>
          <p:cNvSpPr/>
          <p:nvPr/>
        </p:nvSpPr>
        <p:spPr>
          <a:xfrm>
            <a:off x="6133680" y="4549320"/>
            <a:ext cx="1229760" cy="21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Pool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51"/>
          <p:cNvSpPr/>
          <p:nvPr/>
        </p:nvSpPr>
        <p:spPr>
          <a:xfrm>
            <a:off x="6133680" y="4839840"/>
            <a:ext cx="1229760" cy="21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52"/>
          <p:cNvSpPr/>
          <p:nvPr/>
        </p:nvSpPr>
        <p:spPr>
          <a:xfrm>
            <a:off x="6735600" y="4471200"/>
            <a:ext cx="1260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53"/>
          <p:cNvSpPr/>
          <p:nvPr/>
        </p:nvSpPr>
        <p:spPr>
          <a:xfrm>
            <a:off x="6748560" y="476136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54"/>
          <p:cNvSpPr/>
          <p:nvPr/>
        </p:nvSpPr>
        <p:spPr>
          <a:xfrm>
            <a:off x="8427960" y="3969000"/>
            <a:ext cx="252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55"/>
          <p:cNvSpPr/>
          <p:nvPr/>
        </p:nvSpPr>
        <p:spPr>
          <a:xfrm>
            <a:off x="6133680" y="5130000"/>
            <a:ext cx="1229760" cy="21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56"/>
          <p:cNvSpPr/>
          <p:nvPr/>
        </p:nvSpPr>
        <p:spPr>
          <a:xfrm>
            <a:off x="6748560" y="505188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57"/>
          <p:cNvSpPr/>
          <p:nvPr/>
        </p:nvSpPr>
        <p:spPr>
          <a:xfrm>
            <a:off x="6734520" y="2688120"/>
            <a:ext cx="72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58"/>
          <p:cNvSpPr/>
          <p:nvPr/>
        </p:nvSpPr>
        <p:spPr>
          <a:xfrm>
            <a:off x="6097320" y="2476080"/>
            <a:ext cx="1274400" cy="21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MFCC Features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59"/>
          <p:cNvSpPr/>
          <p:nvPr/>
        </p:nvSpPr>
        <p:spPr>
          <a:xfrm>
            <a:off x="6097320" y="2149920"/>
            <a:ext cx="1274400" cy="21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60"/>
          <p:cNvSpPr/>
          <p:nvPr/>
        </p:nvSpPr>
        <p:spPr>
          <a:xfrm flipH="1">
            <a:off x="6733800" y="2362320"/>
            <a:ext cx="360" cy="11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1781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rafik 1" descr=""/>
          <p:cNvPicPr/>
          <p:nvPr/>
        </p:nvPicPr>
        <p:blipFill>
          <a:blip r:embed="rId1"/>
          <a:srcRect l="12413" t="25186" r="36451" b="9627"/>
          <a:stretch/>
        </p:blipFill>
        <p:spPr>
          <a:xfrm>
            <a:off x="2361240" y="3328200"/>
            <a:ext cx="4362480" cy="3128400"/>
          </a:xfrm>
          <a:prstGeom prst="rect">
            <a:avLst/>
          </a:prstGeom>
          <a:ln>
            <a:noFill/>
          </a:ln>
        </p:spPr>
      </p:pic>
      <p:sp>
        <p:nvSpPr>
          <p:cNvPr id="618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Sound Preprocessing (MFCC)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9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620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C82C37C-DD85-4BF2-B3D9-E33A09DF940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1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2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3" name="TextShape 5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Optimization on GAP8 (Fixed-point)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Implementation           (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Opt-S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Integer square root (Filtering) (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Opt-SI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 cores Parallelization             (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Opt-PI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6"/>
          <p:cNvSpPr/>
          <p:nvPr/>
        </p:nvSpPr>
        <p:spPr>
          <a:xfrm>
            <a:off x="156600" y="4522680"/>
            <a:ext cx="172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Speed-up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CustomShape 7"/>
          <p:cNvSpPr/>
          <p:nvPr/>
        </p:nvSpPr>
        <p:spPr>
          <a:xfrm>
            <a:off x="156600" y="4522680"/>
            <a:ext cx="1722240" cy="369000"/>
          </a:xfrm>
          <a:prstGeom prst="rect">
            <a:avLst/>
          </a:prstGeom>
          <a:blipFill>
            <a:blip r:embed="rId3"/>
            <a:stretch>
              <a:fillRect l="-3185" t="-9942" r="0" b="-266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Line 8"/>
          <p:cNvSpPr/>
          <p:nvPr/>
        </p:nvSpPr>
        <p:spPr>
          <a:xfrm>
            <a:off x="1286280" y="6041880"/>
            <a:ext cx="493344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9"/>
          <p:cNvSpPr/>
          <p:nvPr/>
        </p:nvSpPr>
        <p:spPr>
          <a:xfrm>
            <a:off x="1297080" y="3588120"/>
            <a:ext cx="172224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0"/>
          <p:cNvSpPr/>
          <p:nvPr/>
        </p:nvSpPr>
        <p:spPr>
          <a:xfrm>
            <a:off x="1874520" y="3723120"/>
            <a:ext cx="281520" cy="22143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11"/>
          <p:cNvSpPr/>
          <p:nvPr/>
        </p:nvSpPr>
        <p:spPr>
          <a:xfrm flipV="1">
            <a:off x="6180840" y="1659600"/>
            <a:ext cx="360" cy="14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2"/>
          <p:cNvSpPr/>
          <p:nvPr/>
        </p:nvSpPr>
        <p:spPr>
          <a:xfrm>
            <a:off x="5729400" y="2412360"/>
            <a:ext cx="3092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3"/>
          <p:cNvSpPr/>
          <p:nvPr/>
        </p:nvSpPr>
        <p:spPr>
          <a:xfrm>
            <a:off x="7568640" y="1660320"/>
            <a:ext cx="439560" cy="13305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2" name="Freihand 38" descr=""/>
          <p:cNvPicPr/>
          <p:nvPr/>
        </p:nvPicPr>
        <p:blipFill>
          <a:blip r:embed="rId4"/>
          <a:stretch/>
        </p:blipFill>
        <p:spPr>
          <a:xfrm>
            <a:off x="6183000" y="1866960"/>
            <a:ext cx="2360520" cy="931320"/>
          </a:xfrm>
          <a:prstGeom prst="rect">
            <a:avLst/>
          </a:prstGeom>
          <a:ln>
            <a:noFill/>
          </a:ln>
        </p:spPr>
      </p:pic>
      <p:sp>
        <p:nvSpPr>
          <p:cNvPr id="633" name="CustomShape 14"/>
          <p:cNvSpPr/>
          <p:nvPr/>
        </p:nvSpPr>
        <p:spPr>
          <a:xfrm>
            <a:off x="5483160" y="1352520"/>
            <a:ext cx="9810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15"/>
          <p:cNvSpPr/>
          <p:nvPr/>
        </p:nvSpPr>
        <p:spPr>
          <a:xfrm>
            <a:off x="8531280" y="2459880"/>
            <a:ext cx="575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6"/>
          <p:cNvSpPr/>
          <p:nvPr/>
        </p:nvSpPr>
        <p:spPr>
          <a:xfrm>
            <a:off x="7265160" y="3029400"/>
            <a:ext cx="29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7"/>
          <p:cNvSpPr/>
          <p:nvPr/>
        </p:nvSpPr>
        <p:spPr>
          <a:xfrm flipH="1">
            <a:off x="8029440" y="3029400"/>
            <a:ext cx="305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18"/>
          <p:cNvSpPr/>
          <p:nvPr/>
        </p:nvSpPr>
        <p:spPr>
          <a:xfrm>
            <a:off x="7442640" y="3040560"/>
            <a:ext cx="679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32ms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4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7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BNNs Optimization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9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640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0A7E958-E557-4930-AE0C-93DFDCEE945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1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2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3" name="TextShape 5"/>
          <p:cNvSpPr txBox="1"/>
          <p:nvPr/>
        </p:nvSpPr>
        <p:spPr>
          <a:xfrm>
            <a:off x="324000" y="1727640"/>
            <a:ext cx="8496000" cy="46656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Optimization on runtime (inference)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527760" y="302256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Binary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2220120" y="279900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Conv.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2220120" y="308952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2220120" y="366984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Batch Norm.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Line 10"/>
          <p:cNvSpPr/>
          <p:nvPr/>
        </p:nvSpPr>
        <p:spPr>
          <a:xfrm flipV="1">
            <a:off x="1757520" y="2799000"/>
            <a:ext cx="462600" cy="21204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11"/>
          <p:cNvSpPr/>
          <p:nvPr/>
        </p:nvSpPr>
        <p:spPr>
          <a:xfrm>
            <a:off x="1757520" y="3223080"/>
            <a:ext cx="462600" cy="948960"/>
          </a:xfrm>
          <a:prstGeom prst="line">
            <a:avLst/>
          </a:prstGeom>
          <a:ln>
            <a:solidFill>
              <a:srgbClr val="7178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12"/>
          <p:cNvSpPr/>
          <p:nvPr/>
        </p:nvSpPr>
        <p:spPr>
          <a:xfrm>
            <a:off x="2223000" y="396036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13"/>
          <p:cNvSpPr/>
          <p:nvPr/>
        </p:nvSpPr>
        <p:spPr>
          <a:xfrm>
            <a:off x="2223360" y="3379680"/>
            <a:ext cx="1229760" cy="211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14"/>
          <p:cNvSpPr/>
          <p:nvPr/>
        </p:nvSpPr>
        <p:spPr>
          <a:xfrm>
            <a:off x="2835000" y="3011040"/>
            <a:ext cx="36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15"/>
          <p:cNvSpPr/>
          <p:nvPr/>
        </p:nvSpPr>
        <p:spPr>
          <a:xfrm>
            <a:off x="2835000" y="3301560"/>
            <a:ext cx="288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16"/>
          <p:cNvSpPr/>
          <p:nvPr/>
        </p:nvSpPr>
        <p:spPr>
          <a:xfrm flipH="1">
            <a:off x="2835000" y="3591720"/>
            <a:ext cx="288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7"/>
          <p:cNvSpPr/>
          <p:nvPr/>
        </p:nvSpPr>
        <p:spPr>
          <a:xfrm>
            <a:off x="3020400" y="3882240"/>
            <a:ext cx="252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18"/>
          <p:cNvSpPr/>
          <p:nvPr/>
        </p:nvSpPr>
        <p:spPr>
          <a:xfrm>
            <a:off x="2140200" y="3050280"/>
            <a:ext cx="1434240" cy="1121760"/>
          </a:xfrm>
          <a:prstGeom prst="ellipse">
            <a:avLst/>
          </a:prstGeom>
          <a:noFill/>
          <a:ln>
            <a:solidFill>
              <a:srgbClr val="1f407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9"/>
          <p:cNvSpPr/>
          <p:nvPr/>
        </p:nvSpPr>
        <p:spPr>
          <a:xfrm>
            <a:off x="4550760" y="2196000"/>
            <a:ext cx="3947400" cy="174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1f407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20"/>
          <p:cNvSpPr/>
          <p:nvPr/>
        </p:nvSpPr>
        <p:spPr>
          <a:xfrm flipV="1">
            <a:off x="3464640" y="2266200"/>
            <a:ext cx="121392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21"/>
          <p:cNvSpPr/>
          <p:nvPr/>
        </p:nvSpPr>
        <p:spPr>
          <a:xfrm>
            <a:off x="3042720" y="4172400"/>
            <a:ext cx="720" cy="2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22"/>
          <p:cNvSpPr/>
          <p:nvPr/>
        </p:nvSpPr>
        <p:spPr>
          <a:xfrm>
            <a:off x="4849560" y="2266920"/>
            <a:ext cx="1280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0       1    1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1       1    0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0       0    0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1       1    0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3"/>
          <p:cNvSpPr/>
          <p:nvPr/>
        </p:nvSpPr>
        <p:spPr>
          <a:xfrm>
            <a:off x="6369120" y="2554200"/>
            <a:ext cx="2346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 + 0 + 0 + 0) =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4"/>
          <p:cNvSpPr/>
          <p:nvPr/>
        </p:nvSpPr>
        <p:spPr>
          <a:xfrm>
            <a:off x="6000120" y="2691720"/>
            <a:ext cx="44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5"/>
          <p:cNvSpPr/>
          <p:nvPr/>
        </p:nvSpPr>
        <p:spPr>
          <a:xfrm>
            <a:off x="6732000" y="3170160"/>
            <a:ext cx="113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6"/>
          <p:cNvSpPr/>
          <p:nvPr/>
        </p:nvSpPr>
        <p:spPr>
          <a:xfrm rot="5400000">
            <a:off x="7161480" y="2492280"/>
            <a:ext cx="225720" cy="128088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7"/>
          <p:cNvSpPr/>
          <p:nvPr/>
        </p:nvSpPr>
        <p:spPr>
          <a:xfrm>
            <a:off x="5059080" y="2660760"/>
            <a:ext cx="49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8"/>
          <p:cNvSpPr/>
          <p:nvPr/>
        </p:nvSpPr>
        <p:spPr>
          <a:xfrm>
            <a:off x="4896000" y="225576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9"/>
          <p:cNvSpPr/>
          <p:nvPr/>
        </p:nvSpPr>
        <p:spPr>
          <a:xfrm>
            <a:off x="5474160" y="225756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30"/>
          <p:cNvSpPr/>
          <p:nvPr/>
        </p:nvSpPr>
        <p:spPr>
          <a:xfrm>
            <a:off x="5852160" y="2259720"/>
            <a:ext cx="219600" cy="1199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31"/>
          <p:cNvSpPr/>
          <p:nvPr/>
        </p:nvSpPr>
        <p:spPr>
          <a:xfrm>
            <a:off x="5621760" y="2675520"/>
            <a:ext cx="31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32"/>
          <p:cNvSpPr/>
          <p:nvPr/>
        </p:nvSpPr>
        <p:spPr>
          <a:xfrm rot="16200000">
            <a:off x="7124760" y="2194200"/>
            <a:ext cx="288360" cy="132768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3"/>
          <p:cNvSpPr/>
          <p:nvPr/>
        </p:nvSpPr>
        <p:spPr>
          <a:xfrm>
            <a:off x="4765320" y="3628080"/>
            <a:ext cx="62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4-bit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34"/>
          <p:cNvSpPr/>
          <p:nvPr/>
        </p:nvSpPr>
        <p:spPr>
          <a:xfrm rot="5400000">
            <a:off x="4895640" y="3399480"/>
            <a:ext cx="222840" cy="31716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35"/>
          <p:cNvSpPr/>
          <p:nvPr/>
        </p:nvSpPr>
        <p:spPr>
          <a:xfrm>
            <a:off x="6935040" y="2344320"/>
            <a:ext cx="63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4-bit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36"/>
          <p:cNvSpPr/>
          <p:nvPr/>
        </p:nvSpPr>
        <p:spPr>
          <a:xfrm>
            <a:off x="2068920" y="4379760"/>
            <a:ext cx="1578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Output: 1 or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37"/>
          <p:cNvSpPr/>
          <p:nvPr/>
        </p:nvSpPr>
        <p:spPr>
          <a:xfrm>
            <a:off x="8421480" y="59090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38"/>
          <p:cNvSpPr/>
          <p:nvPr/>
        </p:nvSpPr>
        <p:spPr>
          <a:xfrm>
            <a:off x="7928280" y="4995360"/>
            <a:ext cx="1101960" cy="1428480"/>
          </a:xfrm>
          <a:custGeom>
            <a:avLst/>
            <a:gdLst/>
            <a:ahLst/>
            <a:rect l="l" t="t" r="r" b="b"/>
            <a:pathLst>
              <a:path w="1102184" h="1428750">
                <a:moveTo>
                  <a:pt x="194836" y="0"/>
                </a:moveTo>
                <a:cubicBezTo>
                  <a:pt x="211028" y="212407"/>
                  <a:pt x="227221" y="424815"/>
                  <a:pt x="377716" y="457200"/>
                </a:cubicBezTo>
                <a:cubicBezTo>
                  <a:pt x="528211" y="489585"/>
                  <a:pt x="1160671" y="175260"/>
                  <a:pt x="1097806" y="194310"/>
                </a:cubicBezTo>
                <a:cubicBezTo>
                  <a:pt x="1034941" y="213360"/>
                  <a:pt x="19576" y="365760"/>
                  <a:pt x="526" y="571500"/>
                </a:cubicBezTo>
                <a:cubicBezTo>
                  <a:pt x="-18524" y="777240"/>
                  <a:pt x="482491" y="1102995"/>
                  <a:pt x="983506" y="14287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39"/>
          <p:cNvSpPr/>
          <p:nvPr/>
        </p:nvSpPr>
        <p:spPr>
          <a:xfrm>
            <a:off x="6863400" y="4128120"/>
            <a:ext cx="53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40"/>
          <p:cNvSpPr/>
          <p:nvPr/>
        </p:nvSpPr>
        <p:spPr>
          <a:xfrm>
            <a:off x="5254200" y="4160160"/>
            <a:ext cx="1735920" cy="829800"/>
          </a:xfrm>
          <a:prstGeom prst="diamond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41"/>
          <p:cNvSpPr/>
          <p:nvPr/>
        </p:nvSpPr>
        <p:spPr>
          <a:xfrm>
            <a:off x="6990480" y="4575240"/>
            <a:ext cx="41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42"/>
          <p:cNvSpPr/>
          <p:nvPr/>
        </p:nvSpPr>
        <p:spPr>
          <a:xfrm>
            <a:off x="6557040" y="4908240"/>
            <a:ext cx="1735920" cy="829800"/>
          </a:xfrm>
          <a:prstGeom prst="diamond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43"/>
          <p:cNvSpPr/>
          <p:nvPr/>
        </p:nvSpPr>
        <p:spPr>
          <a:xfrm>
            <a:off x="3818520" y="4883040"/>
            <a:ext cx="1737360" cy="829800"/>
          </a:xfrm>
          <a:prstGeom prst="diamond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44"/>
          <p:cNvSpPr/>
          <p:nvPr/>
        </p:nvSpPr>
        <p:spPr>
          <a:xfrm>
            <a:off x="4685760" y="4565520"/>
            <a:ext cx="56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45"/>
          <p:cNvSpPr/>
          <p:nvPr/>
        </p:nvSpPr>
        <p:spPr>
          <a:xfrm>
            <a:off x="4685760" y="4569120"/>
            <a:ext cx="1080" cy="31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46"/>
          <p:cNvSpPr/>
          <p:nvPr/>
        </p:nvSpPr>
        <p:spPr>
          <a:xfrm>
            <a:off x="5579640" y="5300640"/>
            <a:ext cx="36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47"/>
          <p:cNvSpPr/>
          <p:nvPr/>
        </p:nvSpPr>
        <p:spPr>
          <a:xfrm>
            <a:off x="5958360" y="5300640"/>
            <a:ext cx="36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48"/>
          <p:cNvSpPr/>
          <p:nvPr/>
        </p:nvSpPr>
        <p:spPr>
          <a:xfrm>
            <a:off x="8293320" y="5323320"/>
            <a:ext cx="251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49"/>
          <p:cNvSpPr/>
          <p:nvPr/>
        </p:nvSpPr>
        <p:spPr>
          <a:xfrm>
            <a:off x="8556120" y="5324040"/>
            <a:ext cx="36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50"/>
          <p:cNvSpPr/>
          <p:nvPr/>
        </p:nvSpPr>
        <p:spPr>
          <a:xfrm>
            <a:off x="8055360" y="4898160"/>
            <a:ext cx="53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51"/>
          <p:cNvSpPr/>
          <p:nvPr/>
        </p:nvSpPr>
        <p:spPr>
          <a:xfrm>
            <a:off x="6136200" y="491472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52"/>
          <p:cNvSpPr/>
          <p:nvPr/>
        </p:nvSpPr>
        <p:spPr>
          <a:xfrm>
            <a:off x="5455800" y="4917240"/>
            <a:ext cx="53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53"/>
          <p:cNvSpPr/>
          <p:nvPr/>
        </p:nvSpPr>
        <p:spPr>
          <a:xfrm>
            <a:off x="5793120" y="591228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54"/>
          <p:cNvSpPr/>
          <p:nvPr/>
        </p:nvSpPr>
        <p:spPr>
          <a:xfrm>
            <a:off x="7418880" y="4573800"/>
            <a:ext cx="1080" cy="31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55"/>
          <p:cNvSpPr/>
          <p:nvPr/>
        </p:nvSpPr>
        <p:spPr>
          <a:xfrm>
            <a:off x="6189840" y="5300640"/>
            <a:ext cx="36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56"/>
          <p:cNvSpPr/>
          <p:nvPr/>
        </p:nvSpPr>
        <p:spPr>
          <a:xfrm>
            <a:off x="4739760" y="414540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57"/>
          <p:cNvSpPr/>
          <p:nvPr/>
        </p:nvSpPr>
        <p:spPr>
          <a:xfrm>
            <a:off x="3417480" y="49269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6" name="CustomShape 58"/>
          <p:cNvSpPr/>
          <p:nvPr/>
        </p:nvSpPr>
        <p:spPr>
          <a:xfrm>
            <a:off x="3617640" y="5300640"/>
            <a:ext cx="36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59"/>
          <p:cNvSpPr/>
          <p:nvPr/>
        </p:nvSpPr>
        <p:spPr>
          <a:xfrm flipV="1">
            <a:off x="3634920" y="5295240"/>
            <a:ext cx="18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60"/>
          <p:cNvSpPr/>
          <p:nvPr/>
        </p:nvSpPr>
        <p:spPr>
          <a:xfrm>
            <a:off x="3480840" y="59180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61"/>
          <p:cNvSpPr/>
          <p:nvPr/>
        </p:nvSpPr>
        <p:spPr>
          <a:xfrm>
            <a:off x="6189840" y="5326560"/>
            <a:ext cx="36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62"/>
          <p:cNvSpPr/>
          <p:nvPr/>
        </p:nvSpPr>
        <p:spPr>
          <a:xfrm>
            <a:off x="6072120" y="591228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63"/>
          <p:cNvSpPr/>
          <p:nvPr/>
        </p:nvSpPr>
        <p:spPr>
          <a:xfrm>
            <a:off x="2424600" y="5911200"/>
            <a:ext cx="99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64"/>
          <p:cNvSpPr/>
          <p:nvPr/>
        </p:nvSpPr>
        <p:spPr>
          <a:xfrm>
            <a:off x="3464640" y="3022560"/>
            <a:ext cx="1179720" cy="84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65"/>
          <p:cNvSpPr/>
          <p:nvPr/>
        </p:nvSpPr>
        <p:spPr>
          <a:xfrm rot="5400000">
            <a:off x="6024240" y="3690720"/>
            <a:ext cx="177480" cy="7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66"/>
          <p:cNvSpPr/>
          <p:nvPr/>
        </p:nvSpPr>
        <p:spPr>
          <a:xfrm>
            <a:off x="5844600" y="4293360"/>
            <a:ext cx="586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67"/>
          <p:cNvSpPr/>
          <p:nvPr/>
        </p:nvSpPr>
        <p:spPr>
          <a:xfrm>
            <a:off x="5642280" y="4293360"/>
            <a:ext cx="991080" cy="522720"/>
          </a:xfrm>
          <a:prstGeom prst="rect">
            <a:avLst/>
          </a:prstGeom>
          <a:blipFill>
            <a:blip r:embed="rId2"/>
            <a:stretch>
              <a:fillRect l="-12329" t="-11623" r="0" b="-313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CustomShape 68"/>
          <p:cNvSpPr/>
          <p:nvPr/>
        </p:nvSpPr>
        <p:spPr>
          <a:xfrm>
            <a:off x="4430880" y="5029200"/>
            <a:ext cx="586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69"/>
          <p:cNvSpPr/>
          <p:nvPr/>
        </p:nvSpPr>
        <p:spPr>
          <a:xfrm>
            <a:off x="4228560" y="5029200"/>
            <a:ext cx="991080" cy="522720"/>
          </a:xfrm>
          <a:prstGeom prst="rect">
            <a:avLst/>
          </a:prstGeom>
          <a:blipFill>
            <a:blip r:embed="rId3"/>
            <a:stretch>
              <a:fillRect l="0" t="-11623" r="-11712" b="-313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70"/>
          <p:cNvSpPr/>
          <p:nvPr/>
        </p:nvSpPr>
        <p:spPr>
          <a:xfrm>
            <a:off x="7134480" y="5034600"/>
            <a:ext cx="586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71"/>
          <p:cNvSpPr/>
          <p:nvPr/>
        </p:nvSpPr>
        <p:spPr>
          <a:xfrm>
            <a:off x="6932160" y="5034600"/>
            <a:ext cx="991080" cy="522720"/>
          </a:xfrm>
          <a:prstGeom prst="rect">
            <a:avLst/>
          </a:prstGeom>
          <a:blipFill>
            <a:blip r:embed="rId4"/>
            <a:stretch>
              <a:fillRect l="-11648" t="-12767" r="0" b="-3134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72"/>
          <p:cNvSpPr/>
          <p:nvPr/>
        </p:nvSpPr>
        <p:spPr>
          <a:xfrm>
            <a:off x="3128040" y="4112280"/>
            <a:ext cx="5902200" cy="2689920"/>
          </a:xfrm>
          <a:prstGeom prst="ellipse">
            <a:avLst/>
          </a:prstGeom>
          <a:noFill/>
          <a:ln>
            <a:solidFill>
              <a:srgbClr val="1f407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73"/>
          <p:cNvSpPr/>
          <p:nvPr/>
        </p:nvSpPr>
        <p:spPr>
          <a:xfrm>
            <a:off x="-39960" y="4736160"/>
            <a:ext cx="3089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Thresholds</a:t>
            </a:r>
            <a:r>
              <a:rPr b="1" lang="en-US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74"/>
          <p:cNvSpPr/>
          <p:nvPr/>
        </p:nvSpPr>
        <p:spPr>
          <a:xfrm>
            <a:off x="-39960" y="4736160"/>
            <a:ext cx="3089520" cy="461160"/>
          </a:xfrm>
          <a:prstGeom prst="rect">
            <a:avLst/>
          </a:prstGeom>
          <a:blipFill>
            <a:blip r:embed="rId5"/>
            <a:stretch>
              <a:fillRect l="-2952" t="-9192" r="0" b="-302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381" dur="indefinite" restart="never" nodeType="tmRoot">
          <p:childTnLst>
            <p:seq>
              <p:cTn id="382" dur="indefinite" nodeType="mainSeq">
                <p:childTnLst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BNNs on ARM and GAP8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15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A061849-E1D1-4AB5-96B5-8BDFE619C4A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6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7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8" name="TextShape 5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on STM32F469NI MCU (</a:t>
            </a: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ARM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Cortex-M4)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Instruction-level optimization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 unrolling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mbria Math"/>
              </a:rPr>
              <a:t>inline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mbria Math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function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93880" indent="-2664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mbria Math"/>
              </a:rPr>
              <a:t>restrict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mbria Math"/>
              </a:rPr>
              <a:t>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pointer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9" name="CustomShape 6"/>
          <p:cNvSpPr/>
          <p:nvPr/>
        </p:nvSpPr>
        <p:spPr>
          <a:xfrm>
            <a:off x="324000" y="3950640"/>
            <a:ext cx="8496000" cy="20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on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Optimizing BNNs from Fulmine to GAP8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 cores parallelization (Open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management (L1: 64 kB)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0" name="Grafik 10" descr=""/>
          <p:cNvPicPr/>
          <p:nvPr/>
        </p:nvPicPr>
        <p:blipFill>
          <a:blip r:embed="rId2"/>
          <a:srcRect l="15693" t="26292" r="14476" b="25554"/>
          <a:stretch/>
        </p:blipFill>
        <p:spPr>
          <a:xfrm>
            <a:off x="6410160" y="3950640"/>
            <a:ext cx="2505600" cy="971640"/>
          </a:xfrm>
          <a:prstGeom prst="rect">
            <a:avLst/>
          </a:prstGeom>
          <a:ln>
            <a:noFill/>
          </a:ln>
        </p:spPr>
      </p:pic>
      <p:sp>
        <p:nvSpPr>
          <p:cNvPr id="721" name="CustomShape 7"/>
          <p:cNvSpPr/>
          <p:nvPr/>
        </p:nvSpPr>
        <p:spPr>
          <a:xfrm>
            <a:off x="7148520" y="4905000"/>
            <a:ext cx="152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Input: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7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324000" y="2023920"/>
            <a:ext cx="8496000" cy="420984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43376B5-806E-41EE-973B-F3342A19861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8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rafik 7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723" name="TextShape 1"/>
          <p:cNvSpPr txBox="1"/>
          <p:nvPr/>
        </p:nvSpPr>
        <p:spPr>
          <a:xfrm>
            <a:off x="324000" y="2023920"/>
            <a:ext cx="8496000" cy="420984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5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26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88ADFA6-0120-4DD4-B97E-34D714E4172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7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8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9" name="CustomShape 6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Power Measurement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1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32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STM32F469NI Board: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 for MCU (3.3V):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GAPUNIO Board: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 for GAP8 (2.8V):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22D4FBC-825B-4C60-A31B-39E960E7EF7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4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5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36" name="Grafik 4" descr=""/>
          <p:cNvPicPr/>
          <p:nvPr/>
        </p:nvPicPr>
        <p:blipFill>
          <a:blip r:embed="rId2"/>
          <a:srcRect l="28136" t="37281" r="45809" b="27773"/>
          <a:stretch/>
        </p:blipFill>
        <p:spPr>
          <a:xfrm>
            <a:off x="4394160" y="3895200"/>
            <a:ext cx="2020320" cy="1524240"/>
          </a:xfrm>
          <a:prstGeom prst="rect">
            <a:avLst/>
          </a:prstGeom>
          <a:ln>
            <a:noFill/>
          </a:ln>
        </p:spPr>
      </p:pic>
      <p:pic>
        <p:nvPicPr>
          <p:cNvPr id="737" name="Grafik 9" descr=""/>
          <p:cNvPicPr/>
          <p:nvPr/>
        </p:nvPicPr>
        <p:blipFill>
          <a:blip r:embed="rId3"/>
          <a:srcRect l="54063" t="33561" r="6486" b="15787"/>
          <a:stretch/>
        </p:blipFill>
        <p:spPr>
          <a:xfrm>
            <a:off x="4181400" y="1953720"/>
            <a:ext cx="2233080" cy="1612800"/>
          </a:xfrm>
          <a:prstGeom prst="rect">
            <a:avLst/>
          </a:prstGeom>
          <a:ln>
            <a:noFill/>
          </a:ln>
        </p:spPr>
      </p:pic>
      <p:sp>
        <p:nvSpPr>
          <p:cNvPr id="738" name="CustomShape 6"/>
          <p:cNvSpPr/>
          <p:nvPr/>
        </p:nvSpPr>
        <p:spPr>
          <a:xfrm>
            <a:off x="4292640" y="2997360"/>
            <a:ext cx="540720" cy="27756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7"/>
          <p:cNvSpPr/>
          <p:nvPr/>
        </p:nvSpPr>
        <p:spPr>
          <a:xfrm>
            <a:off x="4730760" y="4456800"/>
            <a:ext cx="648360" cy="228960"/>
          </a:xfrm>
          <a:prstGeom prst="ellipse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MFCCs Preprocessing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1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42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Duration and Energy of the MFCCs Preprocessing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3.2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seconds recording on GAP8 and ARM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3" name="Grafik 8" descr=""/>
          <p:cNvPicPr/>
          <p:nvPr/>
        </p:nvPicPr>
        <p:blipFill>
          <a:blip r:embed="rId2"/>
          <a:srcRect l="19459" t="25610" r="11943" b="16553"/>
          <a:stretch/>
        </p:blipFill>
        <p:spPr>
          <a:xfrm>
            <a:off x="1863720" y="2642040"/>
            <a:ext cx="5415840" cy="2568240"/>
          </a:xfrm>
          <a:prstGeom prst="rect">
            <a:avLst/>
          </a:prstGeom>
          <a:ln>
            <a:noFill/>
          </a:ln>
        </p:spPr>
      </p:pic>
      <p:sp>
        <p:nvSpPr>
          <p:cNvPr id="744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29D17378-AE6F-4D0F-86AA-1993C12BD052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5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6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7" name="CustomShape 6"/>
          <p:cNvSpPr/>
          <p:nvPr/>
        </p:nvSpPr>
        <p:spPr>
          <a:xfrm>
            <a:off x="5737680" y="5635080"/>
            <a:ext cx="1596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5.3x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CustomShape 7"/>
          <p:cNvSpPr/>
          <p:nvPr/>
        </p:nvSpPr>
        <p:spPr>
          <a:xfrm>
            <a:off x="5632560" y="5922720"/>
            <a:ext cx="2507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7.3x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less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9" name="Grafik 3" descr=""/>
          <p:cNvPicPr/>
          <p:nvPr/>
        </p:nvPicPr>
        <p:blipFill>
          <a:blip r:embed="rId3"/>
          <a:srcRect l="19386" t="46201" r="49874" b="32759"/>
          <a:stretch/>
        </p:blipFill>
        <p:spPr>
          <a:xfrm>
            <a:off x="2400480" y="5350320"/>
            <a:ext cx="2418840" cy="930240"/>
          </a:xfrm>
          <a:prstGeom prst="rect">
            <a:avLst/>
          </a:prstGeom>
          <a:ln>
            <a:noFill/>
          </a:ln>
        </p:spPr>
      </p:pic>
      <p:pic>
        <p:nvPicPr>
          <p:cNvPr id="750" name="Grafik 22" descr=""/>
          <p:cNvPicPr/>
          <p:nvPr/>
        </p:nvPicPr>
        <p:blipFill>
          <a:blip r:embed="rId4"/>
          <a:srcRect l="69039" t="46201" r="13047" b="32759"/>
          <a:stretch/>
        </p:blipFill>
        <p:spPr>
          <a:xfrm>
            <a:off x="4763880" y="5350320"/>
            <a:ext cx="1409040" cy="930960"/>
          </a:xfrm>
          <a:prstGeom prst="rect">
            <a:avLst/>
          </a:prstGeom>
          <a:ln>
            <a:noFill/>
          </a:ln>
        </p:spPr>
      </p:pic>
      <p:sp>
        <p:nvSpPr>
          <p:cNvPr id="751" name="CustomShape 8"/>
          <p:cNvSpPr/>
          <p:nvPr/>
        </p:nvSpPr>
        <p:spPr>
          <a:xfrm>
            <a:off x="4433040" y="6240600"/>
            <a:ext cx="1386000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rafik 1" descr=""/>
          <p:cNvPicPr/>
          <p:nvPr/>
        </p:nvPicPr>
        <p:blipFill>
          <a:blip r:embed="rId1"/>
          <a:srcRect l="12024" t="25410" r="31894" b="9998"/>
          <a:stretch/>
        </p:blipFill>
        <p:spPr>
          <a:xfrm>
            <a:off x="2544120" y="3566160"/>
            <a:ext cx="4313520" cy="2794680"/>
          </a:xfrm>
          <a:prstGeom prst="rect">
            <a:avLst/>
          </a:prstGeom>
          <a:ln>
            <a:noFill/>
          </a:ln>
        </p:spPr>
      </p:pic>
      <p:sp>
        <p:nvSpPr>
          <p:cNvPr id="753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BNNs Optimization on ARM (Baseline)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4" name="Grafik 6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55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Inference on ARM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Opt: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Baseline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Opt-F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   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for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unrolling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Opt-FI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:   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for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unrolling +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inline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function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Opt-FIR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: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for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unrolling +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inline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function + </a:t>
            </a:r>
            <a:r>
              <a:rPr b="0" lang="de-DE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mbria Math"/>
                <a:ea typeface="Cambria Math"/>
              </a:rPr>
              <a:t>restrict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mbria Math"/>
              </a:rPr>
              <a:t> pointer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97DFFC9-27D8-4A5B-9AB4-3140F3C1199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7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8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581040" y="450072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2x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7"/>
          <p:cNvSpPr/>
          <p:nvPr/>
        </p:nvSpPr>
        <p:spPr>
          <a:xfrm>
            <a:off x="7162560" y="4405320"/>
            <a:ext cx="214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1.8x less energy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Line 8"/>
          <p:cNvSpPr/>
          <p:nvPr/>
        </p:nvSpPr>
        <p:spPr>
          <a:xfrm>
            <a:off x="1554480" y="5252040"/>
            <a:ext cx="437256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Line 9"/>
          <p:cNvSpPr/>
          <p:nvPr/>
        </p:nvSpPr>
        <p:spPr>
          <a:xfrm>
            <a:off x="1569600" y="4283280"/>
            <a:ext cx="172260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0"/>
          <p:cNvSpPr/>
          <p:nvPr/>
        </p:nvSpPr>
        <p:spPr>
          <a:xfrm>
            <a:off x="2048760" y="4556520"/>
            <a:ext cx="219600" cy="44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3ff"/>
          </a:solidFill>
          <a:ln>
            <a:solidFill>
              <a:srgbClr val="3333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1"/>
          <p:cNvSpPr/>
          <p:nvPr/>
        </p:nvSpPr>
        <p:spPr>
          <a:xfrm>
            <a:off x="6991200" y="4224600"/>
            <a:ext cx="242640" cy="6757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3333"/>
          </a:solidFill>
          <a:ln>
            <a:solidFill>
              <a:srgbClr val="ff333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Line 12"/>
          <p:cNvSpPr/>
          <p:nvPr/>
        </p:nvSpPr>
        <p:spPr>
          <a:xfrm>
            <a:off x="3659040" y="4127400"/>
            <a:ext cx="3757680" cy="36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Line 13"/>
          <p:cNvSpPr/>
          <p:nvPr/>
        </p:nvSpPr>
        <p:spPr>
          <a:xfrm>
            <a:off x="6226920" y="5031360"/>
            <a:ext cx="1224720" cy="36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67" name="Grafik 15" descr=""/>
          <p:cNvPicPr/>
          <p:nvPr/>
        </p:nvPicPr>
        <p:blipFill>
          <a:blip r:embed="rId3"/>
          <a:srcRect l="29748" t="39748" r="20884" b="41043"/>
          <a:stretch/>
        </p:blipFill>
        <p:spPr>
          <a:xfrm>
            <a:off x="4306680" y="1628280"/>
            <a:ext cx="4513320" cy="9871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416" dur="indefinite" restart="never" nodeType="tmRoot">
          <p:childTnLst>
            <p:seq>
              <p:cTn id="417" dur="indefinite" nodeType="mainSeq">
                <p:childTnLst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1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4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3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rafik 2" descr=""/>
          <p:cNvPicPr/>
          <p:nvPr/>
        </p:nvPicPr>
        <p:blipFill>
          <a:blip r:embed="rId1"/>
          <a:srcRect l="10848" t="26114" r="29002" b="9855"/>
          <a:stretch/>
        </p:blipFill>
        <p:spPr>
          <a:xfrm>
            <a:off x="2403720" y="3551400"/>
            <a:ext cx="4642920" cy="2779920"/>
          </a:xfrm>
          <a:prstGeom prst="rect">
            <a:avLst/>
          </a:prstGeom>
          <a:ln>
            <a:noFill/>
          </a:ln>
        </p:spPr>
      </p:pic>
      <p:sp>
        <p:nvSpPr>
          <p:cNvPr id="769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BNNs Optimization on GAP8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0" name="Grafik 6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71" name="TextShape 2"/>
          <p:cNvSpPr txBox="1"/>
          <p:nvPr/>
        </p:nvSpPr>
        <p:spPr>
          <a:xfrm>
            <a:off x="324000" y="1727640"/>
            <a:ext cx="8496000" cy="181152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Inference on GAP8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fBNN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Floating-point (first layer, last layer)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Fixed-point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  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+ 8 cores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Parf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: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+ 8 cores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for loops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unrolling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2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2992076F-1A29-4BB5-AF1D-358CD0FE7A9D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3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4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5" name="CustomShape 6"/>
          <p:cNvSpPr/>
          <p:nvPr/>
        </p:nvSpPr>
        <p:spPr>
          <a:xfrm>
            <a:off x="581040" y="450072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4x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Line 7"/>
          <p:cNvSpPr/>
          <p:nvPr/>
        </p:nvSpPr>
        <p:spPr>
          <a:xfrm>
            <a:off x="2048400" y="5587560"/>
            <a:ext cx="200268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Line 8"/>
          <p:cNvSpPr/>
          <p:nvPr/>
        </p:nvSpPr>
        <p:spPr>
          <a:xfrm>
            <a:off x="2158560" y="3785760"/>
            <a:ext cx="105264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9"/>
          <p:cNvSpPr/>
          <p:nvPr/>
        </p:nvSpPr>
        <p:spPr>
          <a:xfrm>
            <a:off x="2048760" y="3922560"/>
            <a:ext cx="219600" cy="1545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3ff"/>
          </a:solidFill>
          <a:ln>
            <a:solidFill>
              <a:srgbClr val="3333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0"/>
          <p:cNvSpPr/>
          <p:nvPr/>
        </p:nvSpPr>
        <p:spPr>
          <a:xfrm>
            <a:off x="6985440" y="3539520"/>
            <a:ext cx="442440" cy="287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Line 11"/>
          <p:cNvSpPr/>
          <p:nvPr/>
        </p:nvSpPr>
        <p:spPr>
          <a:xfrm>
            <a:off x="3508560" y="4150440"/>
            <a:ext cx="3757680" cy="36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12"/>
          <p:cNvSpPr/>
          <p:nvPr/>
        </p:nvSpPr>
        <p:spPr>
          <a:xfrm>
            <a:off x="4390200" y="5698080"/>
            <a:ext cx="2876040" cy="36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82" name="Grafik 41" descr=""/>
          <p:cNvPicPr/>
          <p:nvPr/>
        </p:nvPicPr>
        <p:blipFill>
          <a:blip r:embed="rId3"/>
          <a:srcRect l="32528" t="22803" r="22656" b="57407"/>
          <a:stretch/>
        </p:blipFill>
        <p:spPr>
          <a:xfrm>
            <a:off x="4837320" y="1147680"/>
            <a:ext cx="4097160" cy="1017000"/>
          </a:xfrm>
          <a:prstGeom prst="rect">
            <a:avLst/>
          </a:prstGeom>
          <a:ln>
            <a:noFill/>
          </a:ln>
        </p:spPr>
      </p:pic>
      <p:pic>
        <p:nvPicPr>
          <p:cNvPr id="783" name="Grafik 42" descr=""/>
          <p:cNvPicPr/>
          <p:nvPr/>
        </p:nvPicPr>
        <p:blipFill>
          <a:blip r:embed="rId4"/>
          <a:srcRect l="32528" t="37008" r="22656" b="57407"/>
          <a:stretch/>
        </p:blipFill>
        <p:spPr>
          <a:xfrm>
            <a:off x="4837320" y="1628640"/>
            <a:ext cx="4097160" cy="286200"/>
          </a:xfrm>
          <a:prstGeom prst="rect">
            <a:avLst/>
          </a:prstGeom>
          <a:ln>
            <a:noFill/>
          </a:ln>
        </p:spPr>
      </p:pic>
      <p:pic>
        <p:nvPicPr>
          <p:cNvPr id="784" name="Grafik 43" descr=""/>
          <p:cNvPicPr/>
          <p:nvPr/>
        </p:nvPicPr>
        <p:blipFill>
          <a:blip r:embed="rId5"/>
          <a:srcRect l="32528" t="32252" r="22656" b="62163"/>
          <a:stretch/>
        </p:blipFill>
        <p:spPr>
          <a:xfrm>
            <a:off x="4837320" y="1866240"/>
            <a:ext cx="4097160" cy="286200"/>
          </a:xfrm>
          <a:prstGeom prst="rect">
            <a:avLst/>
          </a:prstGeom>
          <a:ln>
            <a:noFill/>
          </a:ln>
        </p:spPr>
      </p:pic>
      <p:sp>
        <p:nvSpPr>
          <p:cNvPr id="785" name="CustomShape 13"/>
          <p:cNvSpPr/>
          <p:nvPr/>
        </p:nvSpPr>
        <p:spPr>
          <a:xfrm>
            <a:off x="6991200" y="4236480"/>
            <a:ext cx="242640" cy="135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3333"/>
          </a:solidFill>
          <a:ln>
            <a:solidFill>
              <a:srgbClr val="ff333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CustomShape 14"/>
          <p:cNvSpPr/>
          <p:nvPr/>
        </p:nvSpPr>
        <p:spPr>
          <a:xfrm>
            <a:off x="7262280" y="4619880"/>
            <a:ext cx="1881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4x less energy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0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8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1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rafik 21" descr=""/>
          <p:cNvPicPr/>
          <p:nvPr/>
        </p:nvPicPr>
        <p:blipFill>
          <a:blip r:embed="rId1"/>
          <a:srcRect l="10848" t="26114" r="29002" b="9855"/>
          <a:stretch/>
        </p:blipFill>
        <p:spPr>
          <a:xfrm>
            <a:off x="2403720" y="3551400"/>
            <a:ext cx="4642920" cy="2779920"/>
          </a:xfrm>
          <a:prstGeom prst="rect">
            <a:avLst/>
          </a:prstGeom>
          <a:ln>
            <a:noFill/>
          </a:ln>
        </p:spPr>
      </p:pic>
      <p:sp>
        <p:nvSpPr>
          <p:cNvPr id="788" name="CustomShape 1"/>
          <p:cNvSpPr/>
          <p:nvPr/>
        </p:nvSpPr>
        <p:spPr>
          <a:xfrm>
            <a:off x="6985440" y="3539520"/>
            <a:ext cx="442440" cy="287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BNNs Optimization on GAP8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0" name="Grafik 6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791" name="TextShape 3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 Inference on GAP8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fBNN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Floating-point (first layer, last layer)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Fixed-point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  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+ 8 cores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Parf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: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xBNN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+ 8 cores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Parallelization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for loops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unrolling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2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4A576C8-50AB-4072-8A29-FBED1437C90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3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4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5" name="CustomShape 7"/>
          <p:cNvSpPr/>
          <p:nvPr/>
        </p:nvSpPr>
        <p:spPr>
          <a:xfrm>
            <a:off x="981720" y="555012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8x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6" name="CustomShape 8"/>
          <p:cNvSpPr/>
          <p:nvPr/>
        </p:nvSpPr>
        <p:spPr>
          <a:xfrm>
            <a:off x="7105320" y="5605920"/>
            <a:ext cx="2221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3.8x less energy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Line 9"/>
          <p:cNvSpPr/>
          <p:nvPr/>
        </p:nvSpPr>
        <p:spPr>
          <a:xfrm>
            <a:off x="2231280" y="6085440"/>
            <a:ext cx="367884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0"/>
          <p:cNvSpPr/>
          <p:nvPr/>
        </p:nvSpPr>
        <p:spPr>
          <a:xfrm>
            <a:off x="2207880" y="5599800"/>
            <a:ext cx="1843200" cy="360"/>
          </a:xfrm>
          <a:prstGeom prst="line">
            <a:avLst/>
          </a:prstGeom>
          <a:ln w="9360">
            <a:solidFill>
              <a:srgbClr val="3333ff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11"/>
          <p:cNvSpPr/>
          <p:nvPr/>
        </p:nvSpPr>
        <p:spPr>
          <a:xfrm>
            <a:off x="2161800" y="5664600"/>
            <a:ext cx="219600" cy="256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33ff"/>
          </a:solidFill>
          <a:ln>
            <a:solidFill>
              <a:srgbClr val="3333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Line 12"/>
          <p:cNvSpPr/>
          <p:nvPr/>
        </p:nvSpPr>
        <p:spPr>
          <a:xfrm>
            <a:off x="4442760" y="5704200"/>
            <a:ext cx="2622600" cy="36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Line 13"/>
          <p:cNvSpPr/>
          <p:nvPr/>
        </p:nvSpPr>
        <p:spPr>
          <a:xfrm>
            <a:off x="6222600" y="6031080"/>
            <a:ext cx="882360" cy="0"/>
          </a:xfrm>
          <a:prstGeom prst="line">
            <a:avLst/>
          </a:prstGeom>
          <a:ln w="9360">
            <a:solidFill>
              <a:srgbClr val="ff3333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4"/>
          <p:cNvSpPr/>
          <p:nvPr/>
        </p:nvSpPr>
        <p:spPr>
          <a:xfrm>
            <a:off x="6886080" y="5729400"/>
            <a:ext cx="201960" cy="240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3333"/>
          </a:solidFill>
          <a:ln>
            <a:solidFill>
              <a:srgbClr val="ff333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3" name="Grafik 47" descr=""/>
          <p:cNvPicPr/>
          <p:nvPr/>
        </p:nvPicPr>
        <p:blipFill>
          <a:blip r:embed="rId3"/>
          <a:srcRect l="32528" t="22803" r="22656" b="57407"/>
          <a:stretch/>
        </p:blipFill>
        <p:spPr>
          <a:xfrm>
            <a:off x="4837320" y="1147680"/>
            <a:ext cx="4097160" cy="1017000"/>
          </a:xfrm>
          <a:prstGeom prst="rect">
            <a:avLst/>
          </a:prstGeom>
          <a:ln>
            <a:noFill/>
          </a:ln>
        </p:spPr>
      </p:pic>
      <p:pic>
        <p:nvPicPr>
          <p:cNvPr id="804" name="Grafik 48" descr=""/>
          <p:cNvPicPr/>
          <p:nvPr/>
        </p:nvPicPr>
        <p:blipFill>
          <a:blip r:embed="rId4"/>
          <a:srcRect l="32528" t="37008" r="22656" b="57407"/>
          <a:stretch/>
        </p:blipFill>
        <p:spPr>
          <a:xfrm>
            <a:off x="4837320" y="1628640"/>
            <a:ext cx="4097160" cy="286200"/>
          </a:xfrm>
          <a:prstGeom prst="rect">
            <a:avLst/>
          </a:prstGeom>
          <a:ln>
            <a:noFill/>
          </a:ln>
        </p:spPr>
      </p:pic>
      <p:pic>
        <p:nvPicPr>
          <p:cNvPr id="805" name="Grafik 49" descr=""/>
          <p:cNvPicPr/>
          <p:nvPr/>
        </p:nvPicPr>
        <p:blipFill>
          <a:blip r:embed="rId5"/>
          <a:srcRect l="32528" t="32252" r="22656" b="62163"/>
          <a:stretch/>
        </p:blipFill>
        <p:spPr>
          <a:xfrm>
            <a:off x="4837320" y="1866240"/>
            <a:ext cx="4097160" cy="2862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Comparing ARM and GAP8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7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08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 Consumption (Sound Preprocessing + BNNs)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: Optimized ARM Cortex-M4  and  GAP8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6B50CEA-71B7-4F3C-AA9B-0138D4EF4B4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0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1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12" name="Grafik 3" descr=""/>
          <p:cNvPicPr/>
          <p:nvPr/>
        </p:nvPicPr>
        <p:blipFill>
          <a:blip r:embed="rId2"/>
          <a:srcRect l="2557" t="25501" r="23370" b="12479"/>
          <a:stretch/>
        </p:blipFill>
        <p:spPr>
          <a:xfrm>
            <a:off x="2079000" y="2770920"/>
            <a:ext cx="4750920" cy="2237400"/>
          </a:xfrm>
          <a:prstGeom prst="rect">
            <a:avLst/>
          </a:prstGeom>
          <a:ln>
            <a:noFill/>
          </a:ln>
        </p:spPr>
      </p:pic>
      <p:graphicFrame>
        <p:nvGraphicFramePr>
          <p:cNvPr id="813" name="Table 6"/>
          <p:cNvGraphicFramePr/>
          <p:nvPr/>
        </p:nvGraphicFramePr>
        <p:xfrm>
          <a:off x="2902320" y="5216040"/>
          <a:ext cx="3543120" cy="983520"/>
        </p:xfrm>
        <a:graphic>
          <a:graphicData uri="http://schemas.openxmlformats.org/drawingml/2006/table">
            <a:tbl>
              <a:tblPr/>
              <a:tblGrid>
                <a:gridCol w="1434960"/>
                <a:gridCol w="1279440"/>
                <a:gridCol w="828720"/>
              </a:tblGrid>
              <a:tr h="3279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Cortex-M4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GAP8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2791c"/>
                    </a:solidFill>
                  </a:tcPr>
                </a:tc>
              </a:tr>
              <a:tr h="327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Duration (s)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7.53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0.562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d6cc"/>
                    </a:solidFill>
                  </a:tcPr>
                </a:tc>
              </a:tr>
              <a:tr h="327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Energy (mJ)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1877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7"/>
                    </a:solidFill>
                  </a:tcPr>
                </a:tc>
              </a:tr>
            </a:tbl>
          </a:graphicData>
        </a:graphic>
      </p:graphicFrame>
      <p:sp>
        <p:nvSpPr>
          <p:cNvPr id="814" name="CustomShape 7"/>
          <p:cNvSpPr/>
          <p:nvPr/>
        </p:nvSpPr>
        <p:spPr>
          <a:xfrm>
            <a:off x="6433200" y="5512680"/>
            <a:ext cx="1195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13x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8"/>
          <p:cNvSpPr/>
          <p:nvPr/>
        </p:nvSpPr>
        <p:spPr>
          <a:xfrm>
            <a:off x="6443280" y="5860800"/>
            <a:ext cx="178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18x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less energy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6" name="CustomShape 9"/>
          <p:cNvSpPr/>
          <p:nvPr/>
        </p:nvSpPr>
        <p:spPr>
          <a:xfrm>
            <a:off x="4974840" y="6189120"/>
            <a:ext cx="1386000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472" dur="indefinite" restart="never" nodeType="tmRoot">
          <p:childTnLst>
            <p:seq>
              <p:cTn id="473" dur="indefinite" nodeType="mainSeq">
                <p:childTnLst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rafik 1" descr=""/>
          <p:cNvPicPr/>
          <p:nvPr/>
        </p:nvPicPr>
        <p:blipFill>
          <a:blip r:embed="rId1"/>
          <a:srcRect l="11518" t="24875" r="35313" b="6439"/>
          <a:stretch/>
        </p:blipFill>
        <p:spPr>
          <a:xfrm>
            <a:off x="1870920" y="2333160"/>
            <a:ext cx="5122800" cy="3722400"/>
          </a:xfrm>
          <a:prstGeom prst="rect">
            <a:avLst/>
          </a:prstGeom>
          <a:ln>
            <a:noFill/>
          </a:ln>
        </p:spPr>
      </p:pic>
      <p:sp>
        <p:nvSpPr>
          <p:cNvPr id="818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Energy Efficiency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" name="Grafik 6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20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order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magnitude more energy-efficient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2592360" y="6041880"/>
            <a:ext cx="188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 Processor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CustomShape 4"/>
          <p:cNvSpPr/>
          <p:nvPr/>
        </p:nvSpPr>
        <p:spPr>
          <a:xfrm>
            <a:off x="5531400" y="6038640"/>
            <a:ext cx="124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Cortex-M4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TextShape 5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4E4DBE8-46EC-4053-A834-F5E284869EA8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4" name="TextShape 6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5" name="TextShape 7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6" name="CustomShape 8"/>
          <p:cNvSpPr/>
          <p:nvPr/>
        </p:nvSpPr>
        <p:spPr>
          <a:xfrm>
            <a:off x="2341800" y="6121080"/>
            <a:ext cx="219240" cy="23184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9"/>
          <p:cNvSpPr/>
          <p:nvPr/>
        </p:nvSpPr>
        <p:spPr>
          <a:xfrm>
            <a:off x="5270400" y="6121080"/>
            <a:ext cx="232560" cy="2318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0"/>
          <p:cNvSpPr/>
          <p:nvPr/>
        </p:nvSpPr>
        <p:spPr>
          <a:xfrm>
            <a:off x="7463520" y="2978640"/>
            <a:ext cx="1704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18x higher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efficiency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11"/>
          <p:cNvSpPr/>
          <p:nvPr/>
        </p:nvSpPr>
        <p:spPr>
          <a:xfrm flipV="1">
            <a:off x="4914000" y="2978640"/>
            <a:ext cx="2358720" cy="921600"/>
          </a:xfrm>
          <a:prstGeom prst="arc">
            <a:avLst>
              <a:gd name="adj1" fmla="val 16517365"/>
              <a:gd name="adj2" fmla="val 7493686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485" dur="indefinite" restart="never" nodeType="tmRoot">
          <p:childTnLst>
            <p:seq>
              <p:cTn id="486" dur="indefinite" nodeType="mainSeq">
                <p:childTnLst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1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rafik 7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831" name="TextShape 1"/>
          <p:cNvSpPr txBox="1"/>
          <p:nvPr/>
        </p:nvSpPr>
        <p:spPr>
          <a:xfrm>
            <a:off x="324000" y="2023920"/>
            <a:ext cx="8496000" cy="420984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2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3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34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CC851B3-1DF1-44D5-BE85-BB43976127FA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5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6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7" name="CustomShape 6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extShape 1"/>
          <p:cNvSpPr txBox="1"/>
          <p:nvPr/>
        </p:nvSpPr>
        <p:spPr>
          <a:xfrm>
            <a:off x="324000" y="1592640"/>
            <a:ext cx="8496000" cy="464112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9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0" name="Grafik 7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41" name="CustomShape 3"/>
          <p:cNvSpPr/>
          <p:nvPr/>
        </p:nvSpPr>
        <p:spPr>
          <a:xfrm>
            <a:off x="451080" y="3975480"/>
            <a:ext cx="173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2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A1B3C7A-F70F-4188-8B97-BD252E1DDC3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3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4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845" name="Table 7"/>
          <p:cNvGraphicFramePr/>
          <p:nvPr/>
        </p:nvGraphicFramePr>
        <p:xfrm>
          <a:off x="913680" y="4530240"/>
          <a:ext cx="7517880" cy="786240"/>
        </p:xfrm>
        <a:graphic>
          <a:graphicData uri="http://schemas.openxmlformats.org/drawingml/2006/table">
            <a:tbl>
              <a:tblPr/>
              <a:tblGrid>
                <a:gridCol w="7518240"/>
              </a:tblGrid>
              <a:tr h="393120">
                <a:tc>
                  <a:txBody>
                    <a:bodyPr/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 data for 16-bit needs retraining with regularization.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</a:tr>
              <a:tr h="393120">
                <a:tc>
                  <a:txBody>
                    <a:bodyPr/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Using Convolution-Accelerator for fixed-point conv. layers.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d5d6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6" name="Table 8"/>
          <p:cNvGraphicFramePr/>
          <p:nvPr/>
        </p:nvGraphicFramePr>
        <p:xfrm>
          <a:off x="1002600" y="2099880"/>
          <a:ext cx="7340400" cy="1112040"/>
        </p:xfrm>
        <a:graphic>
          <a:graphicData uri="http://schemas.openxmlformats.org/drawingml/2006/table">
            <a:tbl>
              <a:tblPr/>
              <a:tblGrid>
                <a:gridCol w="7340400"/>
              </a:tblGrid>
              <a:tr h="375120">
                <a:tc>
                  <a:txBody>
                    <a:bodyPr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The application</a:t>
                      </a: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is 13x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faster on GAP8 than ARM platform.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056a"/>
                      </a:solidFill>
                    </a:lnL>
                    <a:lnR w="12240">
                      <a:solidFill>
                        <a:srgbClr val="91056a"/>
                      </a:solidFill>
                    </a:lnR>
                    <a:lnT w="12240">
                      <a:solidFill>
                        <a:srgbClr val="91056a"/>
                      </a:solidFill>
                    </a:lnT>
                    <a:lnB w="12240">
                      <a:solidFill>
                        <a:srgbClr val="91056a"/>
                      </a:solidFill>
                    </a:lnB>
                    <a:solidFill>
                      <a:srgbClr val="eee7ea"/>
                    </a:solidFill>
                  </a:tcPr>
                </a:tc>
              </a:tr>
              <a:tr h="375120">
                <a:tc>
                  <a:txBody>
                    <a:bodyPr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18x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higher energy-efficiency on GAP8.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056a"/>
                      </a:solidFill>
                    </a:lnL>
                    <a:lnR w="12240">
                      <a:solidFill>
                        <a:srgbClr val="91056a"/>
                      </a:solidFill>
                    </a:lnR>
                    <a:lnT w="12240">
                      <a:solidFill>
                        <a:srgbClr val="91056a"/>
                      </a:solidFill>
                    </a:lnT>
                    <a:lnB w="12240">
                      <a:solidFill>
                        <a:srgbClr val="91056a"/>
                      </a:solidFill>
                    </a:lnB>
                    <a:solidFill>
                      <a:srgbClr val="dbccd3"/>
                    </a:solidFill>
                  </a:tcPr>
                </a:tc>
              </a:tr>
              <a:tr h="375120">
                <a:tc>
                  <a:txBody>
                    <a:bodyPr/>
                    <a:p>
                      <a:pPr marL="343080" indent="-3427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Whole process from raw data to classification is completed.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056a"/>
                      </a:solidFill>
                    </a:lnL>
                    <a:lnR w="12240">
                      <a:solidFill>
                        <a:srgbClr val="91056a"/>
                      </a:solidFill>
                    </a:lnR>
                    <a:lnT w="12240">
                      <a:solidFill>
                        <a:srgbClr val="91056a"/>
                      </a:solidFill>
                    </a:lnT>
                    <a:lnB w="12240">
                      <a:solidFill>
                        <a:srgbClr val="91056a"/>
                      </a:solidFill>
                    </a:lnB>
                    <a:solidFill>
                      <a:srgbClr val="eee7ea"/>
                    </a:solidFill>
                  </a:tcPr>
                </a:tc>
              </a:tr>
            </a:tbl>
          </a:graphicData>
        </a:graphic>
      </p:graphicFrame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24000" y="1592640"/>
            <a:ext cx="7867440" cy="53928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Novel Applications based on DNNs.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112" name="Picture 2" descr=""/>
          <p:cNvPicPr/>
          <p:nvPr/>
        </p:nvPicPr>
        <p:blipFill>
          <a:blip r:embed="rId2"/>
          <a:stretch/>
        </p:blipFill>
        <p:spPr>
          <a:xfrm>
            <a:off x="1187640" y="2783160"/>
            <a:ext cx="685440" cy="64188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4704480" y="2528280"/>
            <a:ext cx="2075400" cy="1223640"/>
          </a:xfrm>
          <a:prstGeom prst="rightArrow">
            <a:avLst>
              <a:gd name="adj1" fmla="val 50000"/>
              <a:gd name="adj2" fmla="val 329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1193400" y="3538800"/>
            <a:ext cx="83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3622680" y="4861080"/>
            <a:ext cx="138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6830280" y="2112120"/>
            <a:ext cx="1819080" cy="415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1f407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4145040" y="3499200"/>
            <a:ext cx="190800" cy="173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8"/>
          <p:cNvSpPr/>
          <p:nvPr/>
        </p:nvSpPr>
        <p:spPr>
          <a:xfrm>
            <a:off x="4151520" y="3676680"/>
            <a:ext cx="179640" cy="91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9"/>
          <p:cNvSpPr/>
          <p:nvPr/>
        </p:nvSpPr>
        <p:spPr>
          <a:xfrm>
            <a:off x="4134600" y="4026600"/>
            <a:ext cx="685440" cy="7268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0"/>
          <p:cNvSpPr/>
          <p:nvPr/>
        </p:nvSpPr>
        <p:spPr>
          <a:xfrm>
            <a:off x="4204440" y="439848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1"/>
          <p:cNvSpPr/>
          <p:nvPr/>
        </p:nvSpPr>
        <p:spPr>
          <a:xfrm>
            <a:off x="4206240" y="450396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2"/>
          <p:cNvSpPr/>
          <p:nvPr/>
        </p:nvSpPr>
        <p:spPr>
          <a:xfrm>
            <a:off x="4204440" y="461016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TextShape 1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8944ADA-3A01-43A3-B412-E66799D97F3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1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TextShape 1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CustomShape 16"/>
          <p:cNvSpPr/>
          <p:nvPr/>
        </p:nvSpPr>
        <p:spPr>
          <a:xfrm>
            <a:off x="4517640" y="2238480"/>
            <a:ext cx="19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sound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17"/>
          <p:cNvSpPr/>
          <p:nvPr/>
        </p:nvSpPr>
        <p:spPr>
          <a:xfrm rot="10800000">
            <a:off x="7820280" y="6003720"/>
            <a:ext cx="2868480" cy="172080"/>
          </a:xfrm>
          <a:prstGeom prst="rightArrow">
            <a:avLst>
              <a:gd name="adj1" fmla="val 50000"/>
              <a:gd name="adj2" fmla="val 1184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8"/>
          <p:cNvSpPr/>
          <p:nvPr/>
        </p:nvSpPr>
        <p:spPr>
          <a:xfrm>
            <a:off x="5081400" y="5394960"/>
            <a:ext cx="164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Result: 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9"/>
          <p:cNvSpPr/>
          <p:nvPr/>
        </p:nvSpPr>
        <p:spPr>
          <a:xfrm>
            <a:off x="2576160" y="2528280"/>
            <a:ext cx="871920" cy="1285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0"/>
          <p:cNvSpPr/>
          <p:nvPr/>
        </p:nvSpPr>
        <p:spPr>
          <a:xfrm>
            <a:off x="7675920" y="40910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1"/>
          <p:cNvSpPr/>
          <p:nvPr/>
        </p:nvSpPr>
        <p:spPr>
          <a:xfrm>
            <a:off x="6469560" y="2075760"/>
            <a:ext cx="2454120" cy="41202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2"/>
          <p:cNvSpPr/>
          <p:nvPr/>
        </p:nvSpPr>
        <p:spPr>
          <a:xfrm>
            <a:off x="8129160" y="5238360"/>
            <a:ext cx="67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3"/>
          <p:cNvSpPr/>
          <p:nvPr/>
        </p:nvSpPr>
        <p:spPr>
          <a:xfrm rot="5400000">
            <a:off x="6619320" y="3931200"/>
            <a:ext cx="294120" cy="33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Grafik 45" descr=""/>
          <p:cNvPicPr/>
          <p:nvPr/>
        </p:nvPicPr>
        <p:blipFill>
          <a:blip r:embed="rId3"/>
          <a:stretch/>
        </p:blipFill>
        <p:spPr>
          <a:xfrm>
            <a:off x="7034040" y="2813040"/>
            <a:ext cx="1397880" cy="812520"/>
          </a:xfrm>
          <a:prstGeom prst="rect">
            <a:avLst/>
          </a:prstGeom>
          <a:ln>
            <a:noFill/>
          </a:ln>
        </p:spPr>
      </p:pic>
      <p:sp>
        <p:nvSpPr>
          <p:cNvPr id="135" name="CustomShape 24"/>
          <p:cNvSpPr/>
          <p:nvPr/>
        </p:nvSpPr>
        <p:spPr>
          <a:xfrm rot="5400000">
            <a:off x="7612200" y="5609880"/>
            <a:ext cx="320040" cy="19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5"/>
          <p:cNvSpPr/>
          <p:nvPr/>
        </p:nvSpPr>
        <p:spPr>
          <a:xfrm>
            <a:off x="6495480" y="3634200"/>
            <a:ext cx="236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6"/>
          <p:cNvSpPr/>
          <p:nvPr/>
        </p:nvSpPr>
        <p:spPr>
          <a:xfrm>
            <a:off x="7202160" y="4752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7"/>
          <p:cNvSpPr/>
          <p:nvPr/>
        </p:nvSpPr>
        <p:spPr>
          <a:xfrm>
            <a:off x="7202160" y="518508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8"/>
          <p:cNvSpPr/>
          <p:nvPr/>
        </p:nvSpPr>
        <p:spPr>
          <a:xfrm>
            <a:off x="7202160" y="43200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9"/>
          <p:cNvSpPr/>
          <p:nvPr/>
        </p:nvSpPr>
        <p:spPr>
          <a:xfrm>
            <a:off x="7853040" y="453024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0"/>
          <p:cNvSpPr/>
          <p:nvPr/>
        </p:nvSpPr>
        <p:spPr>
          <a:xfrm>
            <a:off x="7853040" y="49626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31"/>
          <p:cNvSpPr/>
          <p:nvPr/>
        </p:nvSpPr>
        <p:spPr>
          <a:xfrm>
            <a:off x="7473240" y="447084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2"/>
          <p:cNvSpPr/>
          <p:nvPr/>
        </p:nvSpPr>
        <p:spPr>
          <a:xfrm flipV="1">
            <a:off x="7473240" y="468036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3"/>
          <p:cNvSpPr/>
          <p:nvPr/>
        </p:nvSpPr>
        <p:spPr>
          <a:xfrm flipV="1">
            <a:off x="7473240" y="4681080"/>
            <a:ext cx="37944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34"/>
          <p:cNvSpPr/>
          <p:nvPr/>
        </p:nvSpPr>
        <p:spPr>
          <a:xfrm>
            <a:off x="7473240" y="4470840"/>
            <a:ext cx="3794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5"/>
          <p:cNvSpPr/>
          <p:nvPr/>
        </p:nvSpPr>
        <p:spPr>
          <a:xfrm>
            <a:off x="7473240" y="490356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36"/>
          <p:cNvSpPr/>
          <p:nvPr/>
        </p:nvSpPr>
        <p:spPr>
          <a:xfrm flipV="1">
            <a:off x="7473240" y="511308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37"/>
          <p:cNvSpPr/>
          <p:nvPr/>
        </p:nvSpPr>
        <p:spPr>
          <a:xfrm>
            <a:off x="6935400" y="4470840"/>
            <a:ext cx="26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38"/>
          <p:cNvSpPr/>
          <p:nvPr/>
        </p:nvSpPr>
        <p:spPr>
          <a:xfrm>
            <a:off x="6931080" y="4903560"/>
            <a:ext cx="27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9"/>
          <p:cNvSpPr/>
          <p:nvPr/>
        </p:nvSpPr>
        <p:spPr>
          <a:xfrm flipV="1">
            <a:off x="6948360" y="533592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0"/>
          <p:cNvSpPr/>
          <p:nvPr/>
        </p:nvSpPr>
        <p:spPr>
          <a:xfrm>
            <a:off x="8124120" y="468108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1"/>
          <p:cNvSpPr/>
          <p:nvPr/>
        </p:nvSpPr>
        <p:spPr>
          <a:xfrm>
            <a:off x="8124120" y="511380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2"/>
          <p:cNvSpPr/>
          <p:nvPr/>
        </p:nvSpPr>
        <p:spPr>
          <a:xfrm>
            <a:off x="6935400" y="4470840"/>
            <a:ext cx="26640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43"/>
          <p:cNvSpPr/>
          <p:nvPr/>
        </p:nvSpPr>
        <p:spPr>
          <a:xfrm>
            <a:off x="6931080" y="490356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4"/>
          <p:cNvSpPr/>
          <p:nvPr/>
        </p:nvSpPr>
        <p:spPr>
          <a:xfrm flipV="1">
            <a:off x="6931080" y="447012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45"/>
          <p:cNvSpPr/>
          <p:nvPr/>
        </p:nvSpPr>
        <p:spPr>
          <a:xfrm flipV="1">
            <a:off x="6948360" y="4902840"/>
            <a:ext cx="25344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6"/>
          <p:cNvSpPr/>
          <p:nvPr/>
        </p:nvSpPr>
        <p:spPr>
          <a:xfrm>
            <a:off x="6660000" y="4752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47"/>
          <p:cNvSpPr/>
          <p:nvPr/>
        </p:nvSpPr>
        <p:spPr>
          <a:xfrm>
            <a:off x="6677280" y="518688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8"/>
          <p:cNvSpPr/>
          <p:nvPr/>
        </p:nvSpPr>
        <p:spPr>
          <a:xfrm>
            <a:off x="6664320" y="43200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9"/>
          <p:cNvSpPr/>
          <p:nvPr/>
        </p:nvSpPr>
        <p:spPr>
          <a:xfrm flipV="1">
            <a:off x="6948360" y="4470120"/>
            <a:ext cx="2534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0"/>
          <p:cNvSpPr/>
          <p:nvPr/>
        </p:nvSpPr>
        <p:spPr>
          <a:xfrm>
            <a:off x="6935400" y="4470840"/>
            <a:ext cx="26640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Grafik 65" descr=""/>
          <p:cNvPicPr/>
          <p:nvPr/>
        </p:nvPicPr>
        <p:blipFill>
          <a:blip r:embed="rId4"/>
          <a:srcRect l="67661" t="49522" r="5583" b="20486"/>
          <a:stretch/>
        </p:blipFill>
        <p:spPr>
          <a:xfrm>
            <a:off x="744840" y="3913920"/>
            <a:ext cx="1803240" cy="113688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rafik 9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848" name="CustomShape 1"/>
          <p:cNvSpPr/>
          <p:nvPr/>
        </p:nvSpPr>
        <p:spPr>
          <a:xfrm>
            <a:off x="3195360" y="3244320"/>
            <a:ext cx="2517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On-Board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9" name="Grafik 14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50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1B55845-5783-4611-8426-9AF414C61D11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1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2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3" name="CustomShape 5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rafik 9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855" name="CustomShape 1"/>
          <p:cNvSpPr/>
          <p:nvPr/>
        </p:nvSpPr>
        <p:spPr>
          <a:xfrm>
            <a:off x="2746080" y="3244320"/>
            <a:ext cx="3416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there any question?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6" name="Grafik 14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57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FA8578A-18A3-4406-9D1A-1DB9211CAB3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8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9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0" name="CustomShape 5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6"/>
          <p:cNvSpPr/>
          <p:nvPr/>
        </p:nvSpPr>
        <p:spPr>
          <a:xfrm>
            <a:off x="523080" y="1597320"/>
            <a:ext cx="7186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 M. Rastegari et al 2016, XNOR-Net: ImageNet classification using binary convolutional neural networks.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2" name="CustomShape 7"/>
          <p:cNvSpPr/>
          <p:nvPr/>
        </p:nvSpPr>
        <p:spPr>
          <a:xfrm>
            <a:off x="523080" y="1073880"/>
            <a:ext cx="6458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 M. Courbariaux et al 2016, Binarized Neural Networks: Training deep neural networks with weight and activations constrained to 1 or -1.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8"/>
          <p:cNvSpPr/>
          <p:nvPr/>
        </p:nvSpPr>
        <p:spPr>
          <a:xfrm>
            <a:off x="523080" y="2126160"/>
            <a:ext cx="7186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[3] A. Cramariuc 2016, XNOR Networks for Embedded Systems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CustomShape 9"/>
          <p:cNvSpPr/>
          <p:nvPr/>
        </p:nvSpPr>
        <p:spPr>
          <a:xfrm>
            <a:off x="523080" y="2460960"/>
            <a:ext cx="7186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[4] R. Glauser 2017, XNOR-Network on PULP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 Fast Integer Square Root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6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67" name="CustomShape 2"/>
          <p:cNvSpPr/>
          <p:nvPr/>
        </p:nvSpPr>
        <p:spPr>
          <a:xfrm>
            <a:off x="2021040" y="1592640"/>
            <a:ext cx="5101920" cy="47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short int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isqrt(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unsigned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g = 0x8000;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 = 0x8000;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(;;)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(g*g&gt;a)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 ^= c;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 &gt;&gt;= 1;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== 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g;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 |= c;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04882925-1315-4E99-85D1-0BB829BF2C91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9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0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 MFCCs Preprocessing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2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73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E3FBD5D7-531D-4DF3-B7EA-5D4168423714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4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5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76" name="Grafik 1" descr=""/>
          <p:cNvPicPr/>
          <p:nvPr/>
        </p:nvPicPr>
        <p:blipFill>
          <a:blip r:embed="rId2"/>
          <a:srcRect l="30553" t="8518" r="28191" b="6541"/>
          <a:stretch/>
        </p:blipFill>
        <p:spPr>
          <a:xfrm>
            <a:off x="1207440" y="1295280"/>
            <a:ext cx="4343040" cy="5030280"/>
          </a:xfrm>
          <a:prstGeom prst="rect">
            <a:avLst/>
          </a:prstGeom>
          <a:ln>
            <a:noFill/>
          </a:ln>
        </p:spPr>
      </p:pic>
      <p:pic>
        <p:nvPicPr>
          <p:cNvPr id="877" name="Grafik 2" descr=""/>
          <p:cNvPicPr/>
          <p:nvPr/>
        </p:nvPicPr>
        <p:blipFill>
          <a:blip r:embed="rId3"/>
          <a:srcRect l="18098" t="52637" r="48094" b="38247"/>
          <a:stretch/>
        </p:blipFill>
        <p:spPr>
          <a:xfrm>
            <a:off x="4721400" y="3532320"/>
            <a:ext cx="4362480" cy="6609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9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80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Comparison: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D2007874-F741-4B1F-8F73-B6C19BE41E64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2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3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84" name="Grafik 3" descr=""/>
          <p:cNvPicPr/>
          <p:nvPr/>
        </p:nvPicPr>
        <p:blipFill>
          <a:blip r:embed="rId2"/>
          <a:srcRect l="23370" t="24913" r="58929" b="58845"/>
          <a:stretch/>
        </p:blipFill>
        <p:spPr>
          <a:xfrm>
            <a:off x="2711880" y="2789280"/>
            <a:ext cx="1742400" cy="898920"/>
          </a:xfrm>
          <a:prstGeom prst="rect">
            <a:avLst/>
          </a:prstGeom>
          <a:ln>
            <a:noFill/>
          </a:ln>
        </p:spPr>
      </p:pic>
      <p:pic>
        <p:nvPicPr>
          <p:cNvPr id="885" name="Grafik 18" descr=""/>
          <p:cNvPicPr/>
          <p:nvPr/>
        </p:nvPicPr>
        <p:blipFill>
          <a:blip r:embed="rId3"/>
          <a:srcRect l="72752" t="24308" r="18370" b="58845"/>
          <a:stretch/>
        </p:blipFill>
        <p:spPr>
          <a:xfrm>
            <a:off x="5729400" y="2755800"/>
            <a:ext cx="873000" cy="932400"/>
          </a:xfrm>
          <a:prstGeom prst="rect">
            <a:avLst/>
          </a:prstGeom>
          <a:ln>
            <a:noFill/>
          </a:ln>
        </p:spPr>
      </p:pic>
      <p:pic>
        <p:nvPicPr>
          <p:cNvPr id="886" name="Grafik 19" descr=""/>
          <p:cNvPicPr/>
          <p:nvPr/>
        </p:nvPicPr>
        <p:blipFill>
          <a:blip r:embed="rId4"/>
          <a:srcRect l="50947" t="25095" r="35835" b="58058"/>
          <a:stretch/>
        </p:blipFill>
        <p:spPr>
          <a:xfrm>
            <a:off x="4428360" y="2799720"/>
            <a:ext cx="1300680" cy="932400"/>
          </a:xfrm>
          <a:prstGeom prst="rect">
            <a:avLst/>
          </a:prstGeom>
          <a:ln>
            <a:noFill/>
          </a:ln>
        </p:spPr>
      </p:pic>
      <p:pic>
        <p:nvPicPr>
          <p:cNvPr id="887" name="Grafik 20" descr=""/>
          <p:cNvPicPr/>
          <p:nvPr/>
        </p:nvPicPr>
        <p:blipFill>
          <a:blip r:embed="rId5"/>
          <a:srcRect l="72752" t="45316" r="18370" b="30047"/>
          <a:stretch/>
        </p:blipFill>
        <p:spPr>
          <a:xfrm>
            <a:off x="5729400" y="3726000"/>
            <a:ext cx="873000" cy="1364040"/>
          </a:xfrm>
          <a:prstGeom prst="rect">
            <a:avLst/>
          </a:prstGeom>
          <a:ln>
            <a:noFill/>
          </a:ln>
        </p:spPr>
      </p:pic>
      <p:pic>
        <p:nvPicPr>
          <p:cNvPr id="888" name="Grafik 21" descr=""/>
          <p:cNvPicPr/>
          <p:nvPr/>
        </p:nvPicPr>
        <p:blipFill>
          <a:blip r:embed="rId6"/>
          <a:srcRect l="23370" t="45375" r="58929" b="30047"/>
          <a:stretch/>
        </p:blipFill>
        <p:spPr>
          <a:xfrm>
            <a:off x="2711880" y="3732480"/>
            <a:ext cx="1742400" cy="1361160"/>
          </a:xfrm>
          <a:prstGeom prst="rect">
            <a:avLst/>
          </a:prstGeom>
          <a:ln>
            <a:noFill/>
          </a:ln>
        </p:spPr>
      </p:pic>
      <p:pic>
        <p:nvPicPr>
          <p:cNvPr id="889" name="Grafik 22" descr=""/>
          <p:cNvPicPr/>
          <p:nvPr/>
        </p:nvPicPr>
        <p:blipFill>
          <a:blip r:embed="rId7"/>
          <a:srcRect l="50947" t="45316" r="35835" b="30047"/>
          <a:stretch/>
        </p:blipFill>
        <p:spPr>
          <a:xfrm>
            <a:off x="4428360" y="3726000"/>
            <a:ext cx="1300680" cy="13640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891" name="TextShape 1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of the Trained Model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5000 float data point (first layer, last layer)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 [-44, 46]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 bit for integer parts.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Quantizing float model to 16-bit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Accuracy could degrade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Trained Model 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65BAC33-BAA7-4303-BC85-127ED57CDFFF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4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5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96" name="Grafik 2" descr=""/>
          <p:cNvPicPr/>
          <p:nvPr/>
        </p:nvPicPr>
        <p:blipFill>
          <a:blip r:embed="rId2"/>
          <a:srcRect l="11906" t="25823" r="36703" b="5879"/>
          <a:stretch/>
        </p:blipFill>
        <p:spPr>
          <a:xfrm>
            <a:off x="1460880" y="3950640"/>
            <a:ext cx="2711520" cy="2027160"/>
          </a:xfrm>
          <a:prstGeom prst="rect">
            <a:avLst/>
          </a:prstGeom>
          <a:ln>
            <a:noFill/>
          </a:ln>
        </p:spPr>
      </p:pic>
      <p:pic>
        <p:nvPicPr>
          <p:cNvPr id="897" name="Grafik 4" descr=""/>
          <p:cNvPicPr/>
          <p:nvPr/>
        </p:nvPicPr>
        <p:blipFill>
          <a:blip r:embed="rId3"/>
          <a:srcRect l="13047" t="25823" r="36461" b="5662"/>
          <a:stretch/>
        </p:blipFill>
        <p:spPr>
          <a:xfrm>
            <a:off x="5451480" y="3908160"/>
            <a:ext cx="2711520" cy="2069640"/>
          </a:xfrm>
          <a:prstGeom prst="rect">
            <a:avLst/>
          </a:prstGeom>
          <a:ln>
            <a:noFill/>
          </a:ln>
        </p:spPr>
      </p:pic>
      <p:sp>
        <p:nvSpPr>
          <p:cNvPr id="898" name="CustomShape 6"/>
          <p:cNvSpPr/>
          <p:nvPr/>
        </p:nvSpPr>
        <p:spPr>
          <a:xfrm>
            <a:off x="1806480" y="5620320"/>
            <a:ext cx="2365920" cy="1112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Line 7"/>
          <p:cNvSpPr/>
          <p:nvPr/>
        </p:nvSpPr>
        <p:spPr>
          <a:xfrm flipV="1">
            <a:off x="4191480" y="3950640"/>
            <a:ext cx="1514520" cy="1658160"/>
          </a:xfrm>
          <a:prstGeom prst="line">
            <a:avLst/>
          </a:prstGeom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8"/>
          <p:cNvSpPr/>
          <p:nvPr/>
        </p:nvSpPr>
        <p:spPr>
          <a:xfrm>
            <a:off x="4191840" y="5732640"/>
            <a:ext cx="151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495" dur="indefinite" restart="never" nodeType="tmRoot">
          <p:childTnLst>
            <p:seq>
              <p:cTn id="496" dur="indefinite" nodeType="mainSeq">
                <p:childTnLst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TextShape 1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Accuracy vs Model Resolution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MFCC: Q8.0 and Q8.20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Full-precision: Top-1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62.95%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2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903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Low-Resolution MFCCs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3E6D43F-AEFB-4DAF-9E0A-5F61A9118365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5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6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07" name="Grafik 3" descr=""/>
          <p:cNvPicPr/>
          <p:nvPr/>
        </p:nvPicPr>
        <p:blipFill>
          <a:blip r:embed="rId2"/>
          <a:srcRect l="6219" t="20185" r="27110" b="6313"/>
          <a:stretch/>
        </p:blipFill>
        <p:spPr>
          <a:xfrm>
            <a:off x="1851480" y="3111840"/>
            <a:ext cx="4937400" cy="3061440"/>
          </a:xfrm>
          <a:prstGeom prst="rect">
            <a:avLst/>
          </a:prstGeom>
          <a:ln>
            <a:noFill/>
          </a:ln>
        </p:spPr>
      </p:pic>
      <p:sp>
        <p:nvSpPr>
          <p:cNvPr id="908" name="CustomShape 6"/>
          <p:cNvSpPr/>
          <p:nvPr/>
        </p:nvSpPr>
        <p:spPr>
          <a:xfrm>
            <a:off x="3174120" y="5938560"/>
            <a:ext cx="563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16-bit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9" name="CustomShape 7"/>
          <p:cNvSpPr/>
          <p:nvPr/>
        </p:nvSpPr>
        <p:spPr>
          <a:xfrm>
            <a:off x="1523880" y="1397160"/>
            <a:ext cx="6095880" cy="40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Microphone Recording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1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912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E5C0A3F0-943E-441E-98CB-3F9723A6CE63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3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4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15" name="Grafik 7" descr=""/>
          <p:cNvPicPr/>
          <p:nvPr/>
        </p:nvPicPr>
        <p:blipFill>
          <a:blip r:embed="rId2"/>
          <a:srcRect l="0" t="27773" r="49622" b="45585"/>
          <a:stretch/>
        </p:blipFill>
        <p:spPr>
          <a:xfrm>
            <a:off x="3944880" y="2855880"/>
            <a:ext cx="4605840" cy="1369440"/>
          </a:xfrm>
          <a:prstGeom prst="rect">
            <a:avLst/>
          </a:prstGeom>
          <a:ln>
            <a:noFill/>
          </a:ln>
        </p:spPr>
      </p:pic>
      <p:sp>
        <p:nvSpPr>
          <p:cNvPr id="916" name="TextShape 5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Non-ideal MEMS Microphone on GAP8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Unstable offset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small Scaling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684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7" name="Grafik 11" descr=""/>
          <p:cNvPicPr/>
          <p:nvPr/>
        </p:nvPicPr>
        <p:blipFill>
          <a:blip r:embed="rId3"/>
          <a:srcRect l="0" t="68266" r="49622" b="18887"/>
          <a:stretch/>
        </p:blipFill>
        <p:spPr>
          <a:xfrm>
            <a:off x="3944880" y="5595120"/>
            <a:ext cx="4605840" cy="659880"/>
          </a:xfrm>
          <a:prstGeom prst="rect">
            <a:avLst/>
          </a:prstGeom>
          <a:ln>
            <a:noFill/>
          </a:ln>
        </p:spPr>
      </p:pic>
      <p:pic>
        <p:nvPicPr>
          <p:cNvPr id="918" name="Grafik 12" descr=""/>
          <p:cNvPicPr/>
          <p:nvPr/>
        </p:nvPicPr>
        <p:blipFill>
          <a:blip r:embed="rId4"/>
          <a:srcRect l="0" t="54471" r="49622" b="32497"/>
          <a:stretch/>
        </p:blipFill>
        <p:spPr>
          <a:xfrm>
            <a:off x="3944880" y="4556160"/>
            <a:ext cx="4605840" cy="669240"/>
          </a:xfrm>
          <a:prstGeom prst="rect">
            <a:avLst/>
          </a:prstGeom>
          <a:ln>
            <a:noFill/>
          </a:ln>
        </p:spPr>
      </p:pic>
      <p:sp>
        <p:nvSpPr>
          <p:cNvPr id="919" name="CustomShape 6"/>
          <p:cNvSpPr/>
          <p:nvPr/>
        </p:nvSpPr>
        <p:spPr>
          <a:xfrm rot="5400000">
            <a:off x="6517080" y="4233960"/>
            <a:ext cx="317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CustomShape 7"/>
          <p:cNvSpPr/>
          <p:nvPr/>
        </p:nvSpPr>
        <p:spPr>
          <a:xfrm rot="5400000">
            <a:off x="6517080" y="5248440"/>
            <a:ext cx="317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CustomShape 8"/>
          <p:cNvSpPr/>
          <p:nvPr/>
        </p:nvSpPr>
        <p:spPr>
          <a:xfrm>
            <a:off x="4354920" y="4206240"/>
            <a:ext cx="224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Pass Filter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2" name="CustomShape 9"/>
          <p:cNvSpPr/>
          <p:nvPr/>
        </p:nvSpPr>
        <p:spPr>
          <a:xfrm>
            <a:off x="5166000" y="5225760"/>
            <a:ext cx="1384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3" name="CustomShape 10"/>
          <p:cNvSpPr/>
          <p:nvPr/>
        </p:nvSpPr>
        <p:spPr>
          <a:xfrm>
            <a:off x="212760" y="3511800"/>
            <a:ext cx="45716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Pass &amp; Scaling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Spectrum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 (Mel-Scale)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4" name="CustomShape 11"/>
          <p:cNvSpPr/>
          <p:nvPr/>
        </p:nvSpPr>
        <p:spPr>
          <a:xfrm flipH="1" flipV="1">
            <a:off x="2999520" y="4270680"/>
            <a:ext cx="1571400" cy="13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2"/>
          <p:cNvSpPr/>
          <p:nvPr/>
        </p:nvSpPr>
        <p:spPr>
          <a:xfrm flipH="1" flipV="1">
            <a:off x="2774520" y="4416840"/>
            <a:ext cx="1679760" cy="10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13"/>
          <p:cNvSpPr/>
          <p:nvPr/>
        </p:nvSpPr>
        <p:spPr>
          <a:xfrm>
            <a:off x="4615200" y="4471920"/>
            <a:ext cx="347040" cy="89100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14"/>
          <p:cNvSpPr/>
          <p:nvPr/>
        </p:nvSpPr>
        <p:spPr>
          <a:xfrm>
            <a:off x="4632480" y="5467320"/>
            <a:ext cx="347040" cy="89100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15"/>
          <p:cNvSpPr/>
          <p:nvPr/>
        </p:nvSpPr>
        <p:spPr>
          <a:xfrm flipH="1" flipV="1">
            <a:off x="7264080" y="3742200"/>
            <a:ext cx="35280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6"/>
          <p:cNvSpPr/>
          <p:nvPr/>
        </p:nvSpPr>
        <p:spPr>
          <a:xfrm flipV="1">
            <a:off x="7516800" y="1833480"/>
            <a:ext cx="360" cy="76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7"/>
          <p:cNvSpPr/>
          <p:nvPr/>
        </p:nvSpPr>
        <p:spPr>
          <a:xfrm>
            <a:off x="7291440" y="2372760"/>
            <a:ext cx="119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18"/>
          <p:cNvSpPr/>
          <p:nvPr/>
        </p:nvSpPr>
        <p:spPr>
          <a:xfrm>
            <a:off x="7716960" y="2360520"/>
            <a:ext cx="10238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2" name="CustomShape 19"/>
          <p:cNvSpPr/>
          <p:nvPr/>
        </p:nvSpPr>
        <p:spPr>
          <a:xfrm>
            <a:off x="5966280" y="1622880"/>
            <a:ext cx="1543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CustomShape 20"/>
          <p:cNvSpPr/>
          <p:nvPr/>
        </p:nvSpPr>
        <p:spPr>
          <a:xfrm>
            <a:off x="212760" y="3511800"/>
            <a:ext cx="360" cy="171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21"/>
          <p:cNvSpPr/>
          <p:nvPr/>
        </p:nvSpPr>
        <p:spPr>
          <a:xfrm>
            <a:off x="4361400" y="2496960"/>
            <a:ext cx="3300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 from microphone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507" dur="indefinite" restart="never" nodeType="tmRoot">
          <p:childTnLst>
            <p:seq>
              <p:cTn id="508" dur="indefinite" nodeType="mainSeq">
                <p:childTnLst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6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937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 Consumption: GAP8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MFCCs Preprocessing + BNN inference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CustomShape 3"/>
          <p:cNvSpPr/>
          <p:nvPr/>
        </p:nvSpPr>
        <p:spPr>
          <a:xfrm>
            <a:off x="3714840" y="5601240"/>
            <a:ext cx="1881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 Processor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9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34623BF-4B99-4DD6-B33E-FBBDC254576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0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1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42" name="Grafik 18" descr=""/>
          <p:cNvPicPr/>
          <p:nvPr/>
        </p:nvPicPr>
        <p:blipFill>
          <a:blip r:embed="rId2"/>
          <a:srcRect l="33469" t="18128" r="16193" b="17158"/>
          <a:stretch/>
        </p:blipFill>
        <p:spPr>
          <a:xfrm>
            <a:off x="3241440" y="2950920"/>
            <a:ext cx="3347640" cy="2420640"/>
          </a:xfrm>
          <a:prstGeom prst="rect">
            <a:avLst/>
          </a:prstGeom>
          <a:ln>
            <a:noFill/>
          </a:ln>
        </p:spPr>
      </p:pic>
      <p:sp>
        <p:nvSpPr>
          <p:cNvPr id="943" name="CustomShape 7"/>
          <p:cNvSpPr/>
          <p:nvPr/>
        </p:nvSpPr>
        <p:spPr>
          <a:xfrm>
            <a:off x="4368960" y="5328000"/>
            <a:ext cx="1092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Total: 105 mJ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5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946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 Consumption: ARM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MFCCs Preprocessing + BNN inference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CustomShape 3"/>
          <p:cNvSpPr/>
          <p:nvPr/>
        </p:nvSpPr>
        <p:spPr>
          <a:xfrm>
            <a:off x="4189680" y="5626080"/>
            <a:ext cx="124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Cortex-M4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9FC0F88-4E73-4BD0-AAAC-EA7B8DAE180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9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0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51" name="Grafik 17" descr=""/>
          <p:cNvPicPr/>
          <p:nvPr/>
        </p:nvPicPr>
        <p:blipFill>
          <a:blip r:embed="rId2"/>
          <a:srcRect l="34299" t="17326" r="20504" b="19447"/>
          <a:stretch/>
        </p:blipFill>
        <p:spPr>
          <a:xfrm>
            <a:off x="3217320" y="2972880"/>
            <a:ext cx="2941200" cy="2314440"/>
          </a:xfrm>
          <a:prstGeom prst="rect">
            <a:avLst/>
          </a:prstGeom>
          <a:ln>
            <a:noFill/>
          </a:ln>
        </p:spPr>
      </p:pic>
      <p:sp>
        <p:nvSpPr>
          <p:cNvPr id="952" name="CustomShape 7"/>
          <p:cNvSpPr/>
          <p:nvPr/>
        </p:nvSpPr>
        <p:spPr>
          <a:xfrm>
            <a:off x="4246920" y="5375160"/>
            <a:ext cx="1177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Total: 1877 mJ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202160" y="4752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7202160" y="518508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7202160" y="43200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7853040" y="453024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7853040" y="49626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6"/>
          <p:cNvSpPr/>
          <p:nvPr/>
        </p:nvSpPr>
        <p:spPr>
          <a:xfrm>
            <a:off x="7473240" y="447084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"/>
          <p:cNvSpPr/>
          <p:nvPr/>
        </p:nvSpPr>
        <p:spPr>
          <a:xfrm flipV="1">
            <a:off x="7473240" y="468036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8"/>
          <p:cNvSpPr/>
          <p:nvPr/>
        </p:nvSpPr>
        <p:spPr>
          <a:xfrm flipV="1">
            <a:off x="7473240" y="4681080"/>
            <a:ext cx="37944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9"/>
          <p:cNvSpPr/>
          <p:nvPr/>
        </p:nvSpPr>
        <p:spPr>
          <a:xfrm>
            <a:off x="7473240" y="4470840"/>
            <a:ext cx="3794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7473240" y="490356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1"/>
          <p:cNvSpPr/>
          <p:nvPr/>
        </p:nvSpPr>
        <p:spPr>
          <a:xfrm flipV="1">
            <a:off x="7473240" y="511308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2"/>
          <p:cNvSpPr/>
          <p:nvPr/>
        </p:nvSpPr>
        <p:spPr>
          <a:xfrm>
            <a:off x="6935400" y="4470840"/>
            <a:ext cx="26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3"/>
          <p:cNvSpPr/>
          <p:nvPr/>
        </p:nvSpPr>
        <p:spPr>
          <a:xfrm>
            <a:off x="6931080" y="4903560"/>
            <a:ext cx="27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4"/>
          <p:cNvSpPr/>
          <p:nvPr/>
        </p:nvSpPr>
        <p:spPr>
          <a:xfrm flipV="1">
            <a:off x="6948360" y="533592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5"/>
          <p:cNvSpPr/>
          <p:nvPr/>
        </p:nvSpPr>
        <p:spPr>
          <a:xfrm>
            <a:off x="8124120" y="468108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6"/>
          <p:cNvSpPr/>
          <p:nvPr/>
        </p:nvSpPr>
        <p:spPr>
          <a:xfrm>
            <a:off x="8124120" y="511380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7"/>
          <p:cNvSpPr/>
          <p:nvPr/>
        </p:nvSpPr>
        <p:spPr>
          <a:xfrm>
            <a:off x="6935400" y="4470840"/>
            <a:ext cx="26640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8"/>
          <p:cNvSpPr/>
          <p:nvPr/>
        </p:nvSpPr>
        <p:spPr>
          <a:xfrm>
            <a:off x="6931080" y="490356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9"/>
          <p:cNvSpPr/>
          <p:nvPr/>
        </p:nvSpPr>
        <p:spPr>
          <a:xfrm flipV="1">
            <a:off x="6931080" y="447012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20"/>
          <p:cNvSpPr/>
          <p:nvPr/>
        </p:nvSpPr>
        <p:spPr>
          <a:xfrm flipV="1">
            <a:off x="6948360" y="4902840"/>
            <a:ext cx="25344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1"/>
          <p:cNvSpPr/>
          <p:nvPr/>
        </p:nvSpPr>
        <p:spPr>
          <a:xfrm>
            <a:off x="6660000" y="4752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2"/>
          <p:cNvSpPr/>
          <p:nvPr/>
        </p:nvSpPr>
        <p:spPr>
          <a:xfrm>
            <a:off x="6677280" y="518688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23"/>
          <p:cNvSpPr/>
          <p:nvPr/>
        </p:nvSpPr>
        <p:spPr>
          <a:xfrm>
            <a:off x="6664320" y="43200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4"/>
          <p:cNvSpPr/>
          <p:nvPr/>
        </p:nvSpPr>
        <p:spPr>
          <a:xfrm flipV="1">
            <a:off x="6948360" y="4470120"/>
            <a:ext cx="2534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5"/>
          <p:cNvSpPr/>
          <p:nvPr/>
        </p:nvSpPr>
        <p:spPr>
          <a:xfrm>
            <a:off x="6935400" y="4470840"/>
            <a:ext cx="26640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TextShape 26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7"/>
          <p:cNvSpPr txBox="1"/>
          <p:nvPr/>
        </p:nvSpPr>
        <p:spPr>
          <a:xfrm>
            <a:off x="324000" y="1592640"/>
            <a:ext cx="7867440" cy="53928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 Computing for IoT: Avoid data transmission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91" name="CustomShape 28"/>
          <p:cNvSpPr/>
          <p:nvPr/>
        </p:nvSpPr>
        <p:spPr>
          <a:xfrm>
            <a:off x="4704480" y="2528280"/>
            <a:ext cx="2075400" cy="1223640"/>
          </a:xfrm>
          <a:prstGeom prst="rightArrow">
            <a:avLst>
              <a:gd name="adj1" fmla="val 50000"/>
              <a:gd name="adj2" fmla="val 329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9"/>
          <p:cNvSpPr/>
          <p:nvPr/>
        </p:nvSpPr>
        <p:spPr>
          <a:xfrm>
            <a:off x="3622680" y="4861080"/>
            <a:ext cx="138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0"/>
          <p:cNvSpPr/>
          <p:nvPr/>
        </p:nvSpPr>
        <p:spPr>
          <a:xfrm>
            <a:off x="6830280" y="2112120"/>
            <a:ext cx="1819080" cy="415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1f407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1"/>
          <p:cNvSpPr/>
          <p:nvPr/>
        </p:nvSpPr>
        <p:spPr>
          <a:xfrm>
            <a:off x="4145040" y="3499200"/>
            <a:ext cx="190800" cy="173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2"/>
          <p:cNvSpPr/>
          <p:nvPr/>
        </p:nvSpPr>
        <p:spPr>
          <a:xfrm>
            <a:off x="4151520" y="3676680"/>
            <a:ext cx="179640" cy="91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3"/>
          <p:cNvSpPr/>
          <p:nvPr/>
        </p:nvSpPr>
        <p:spPr>
          <a:xfrm>
            <a:off x="4134600" y="4026600"/>
            <a:ext cx="685440" cy="7268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4"/>
          <p:cNvSpPr/>
          <p:nvPr/>
        </p:nvSpPr>
        <p:spPr>
          <a:xfrm>
            <a:off x="4204440" y="439848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5"/>
          <p:cNvSpPr/>
          <p:nvPr/>
        </p:nvSpPr>
        <p:spPr>
          <a:xfrm>
            <a:off x="4206240" y="450396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36"/>
          <p:cNvSpPr/>
          <p:nvPr/>
        </p:nvSpPr>
        <p:spPr>
          <a:xfrm>
            <a:off x="4204440" y="4610160"/>
            <a:ext cx="253800" cy="45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TextShape 37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A813EEF0-7661-44D5-AEA9-B191A6049A62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1" name="TextShape 38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2" name="TextShape 39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CustomShape 40"/>
          <p:cNvSpPr/>
          <p:nvPr/>
        </p:nvSpPr>
        <p:spPr>
          <a:xfrm>
            <a:off x="4517640" y="2238480"/>
            <a:ext cx="19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sound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41"/>
          <p:cNvSpPr/>
          <p:nvPr/>
        </p:nvSpPr>
        <p:spPr>
          <a:xfrm>
            <a:off x="5081400" y="5394960"/>
            <a:ext cx="164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Result: 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42"/>
          <p:cNvSpPr/>
          <p:nvPr/>
        </p:nvSpPr>
        <p:spPr>
          <a:xfrm rot="5400000">
            <a:off x="6619320" y="3931200"/>
            <a:ext cx="294120" cy="33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Grafik 45" descr=""/>
          <p:cNvPicPr/>
          <p:nvPr/>
        </p:nvPicPr>
        <p:blipFill>
          <a:blip r:embed="rId2"/>
          <a:stretch/>
        </p:blipFill>
        <p:spPr>
          <a:xfrm>
            <a:off x="7034040" y="2813040"/>
            <a:ext cx="1397880" cy="812520"/>
          </a:xfrm>
          <a:prstGeom prst="rect">
            <a:avLst/>
          </a:prstGeom>
          <a:ln>
            <a:noFill/>
          </a:ln>
        </p:spPr>
      </p:pic>
      <p:sp>
        <p:nvSpPr>
          <p:cNvPr id="207" name="CustomShape 43"/>
          <p:cNvSpPr/>
          <p:nvPr/>
        </p:nvSpPr>
        <p:spPr>
          <a:xfrm>
            <a:off x="7675920" y="40910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4"/>
          <p:cNvSpPr/>
          <p:nvPr/>
        </p:nvSpPr>
        <p:spPr>
          <a:xfrm>
            <a:off x="6469560" y="2075760"/>
            <a:ext cx="2454120" cy="41202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45"/>
          <p:cNvSpPr/>
          <p:nvPr/>
        </p:nvSpPr>
        <p:spPr>
          <a:xfrm>
            <a:off x="8129160" y="5238360"/>
            <a:ext cx="67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6"/>
          <p:cNvSpPr/>
          <p:nvPr/>
        </p:nvSpPr>
        <p:spPr>
          <a:xfrm>
            <a:off x="6495480" y="3634200"/>
            <a:ext cx="236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3"/>
          <a:stretch/>
        </p:blipFill>
        <p:spPr>
          <a:xfrm>
            <a:off x="1187640" y="2783160"/>
            <a:ext cx="685440" cy="641880"/>
          </a:xfrm>
          <a:prstGeom prst="rect">
            <a:avLst/>
          </a:prstGeom>
          <a:ln>
            <a:noFill/>
          </a:ln>
        </p:spPr>
      </p:pic>
      <p:sp>
        <p:nvSpPr>
          <p:cNvPr id="212" name="CustomShape 47"/>
          <p:cNvSpPr/>
          <p:nvPr/>
        </p:nvSpPr>
        <p:spPr>
          <a:xfrm>
            <a:off x="1193400" y="3538800"/>
            <a:ext cx="83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8"/>
          <p:cNvSpPr/>
          <p:nvPr/>
        </p:nvSpPr>
        <p:spPr>
          <a:xfrm>
            <a:off x="2576160" y="2528280"/>
            <a:ext cx="871920" cy="1285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Grafik 66" descr=""/>
          <p:cNvPicPr/>
          <p:nvPr/>
        </p:nvPicPr>
        <p:blipFill>
          <a:blip r:embed="rId4"/>
          <a:srcRect l="67661" t="49522" r="5583" b="20486"/>
          <a:stretch/>
        </p:blipFill>
        <p:spPr>
          <a:xfrm>
            <a:off x="744840" y="3913920"/>
            <a:ext cx="1803240" cy="1136880"/>
          </a:xfrm>
          <a:prstGeom prst="rect">
            <a:avLst/>
          </a:prstGeom>
          <a:ln>
            <a:noFill/>
          </a:ln>
        </p:spPr>
      </p:pic>
      <p:sp>
        <p:nvSpPr>
          <p:cNvPr id="215" name="CustomShape 49"/>
          <p:cNvSpPr/>
          <p:nvPr/>
        </p:nvSpPr>
        <p:spPr>
          <a:xfrm rot="10800000">
            <a:off x="7820280" y="6003720"/>
            <a:ext cx="2868480" cy="172080"/>
          </a:xfrm>
          <a:prstGeom prst="rightArrow">
            <a:avLst>
              <a:gd name="adj1" fmla="val 50000"/>
              <a:gd name="adj2" fmla="val 1184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0"/>
          <p:cNvSpPr/>
          <p:nvPr/>
        </p:nvSpPr>
        <p:spPr>
          <a:xfrm rot="5400000">
            <a:off x="7612200" y="5609880"/>
            <a:ext cx="320040" cy="19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51"/>
          <p:cNvSpPr/>
          <p:nvPr/>
        </p:nvSpPr>
        <p:spPr>
          <a:xfrm>
            <a:off x="5567400" y="2152440"/>
            <a:ext cx="360" cy="4431600"/>
          </a:xfrm>
          <a:prstGeom prst="line">
            <a:avLst/>
          </a:prstGeom>
          <a:ln cap="rnd" w="76320">
            <a:custDash>
              <a:ds d="400000" sp="300000"/>
            </a:custDash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transition>
    <p:fade/>
  </p:transition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Input Preprocessing (MFCC)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4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955" name="CustomShape 2"/>
          <p:cNvSpPr/>
          <p:nvPr/>
        </p:nvSpPr>
        <p:spPr>
          <a:xfrm>
            <a:off x="471240" y="1592640"/>
            <a:ext cx="787608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Optimization: Low-Resolution MFCCs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1 bit-shifting operations and 1 float multiplication on runtime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6" name="Grafik 6" descr=""/>
          <p:cNvPicPr/>
          <p:nvPr/>
        </p:nvPicPr>
        <p:blipFill>
          <a:blip r:embed="rId2"/>
          <a:srcRect l="21573" t="54684" r="16193" b="14296"/>
          <a:stretch/>
        </p:blipFill>
        <p:spPr>
          <a:xfrm>
            <a:off x="2628000" y="5284800"/>
            <a:ext cx="3652920" cy="1023480"/>
          </a:xfrm>
          <a:prstGeom prst="rect">
            <a:avLst/>
          </a:prstGeom>
          <a:ln>
            <a:noFill/>
          </a:ln>
        </p:spPr>
      </p:pic>
      <p:pic>
        <p:nvPicPr>
          <p:cNvPr id="957" name="Grafik 7" descr=""/>
          <p:cNvPicPr/>
          <p:nvPr/>
        </p:nvPicPr>
        <p:blipFill>
          <a:blip r:embed="rId3"/>
          <a:srcRect l="21108" t="56413" r="7781" b="14947"/>
          <a:stretch/>
        </p:blipFill>
        <p:spPr>
          <a:xfrm>
            <a:off x="2495880" y="3260520"/>
            <a:ext cx="3916800" cy="886680"/>
          </a:xfrm>
          <a:prstGeom prst="rect">
            <a:avLst/>
          </a:prstGeom>
          <a:ln>
            <a:noFill/>
          </a:ln>
        </p:spPr>
      </p:pic>
      <p:sp>
        <p:nvSpPr>
          <p:cNvPr id="958" name="CustomShape 3"/>
          <p:cNvSpPr/>
          <p:nvPr/>
        </p:nvSpPr>
        <p:spPr>
          <a:xfrm rot="5400000">
            <a:off x="4298040" y="4172040"/>
            <a:ext cx="317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AF98A6F-D2B2-4BAE-AE53-A41214A52153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0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1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62" name="Grafik 18" descr=""/>
          <p:cNvPicPr/>
          <p:nvPr/>
        </p:nvPicPr>
        <p:blipFill>
          <a:blip r:embed="rId4"/>
          <a:srcRect l="12821" t="47934" r="16193" b="33155"/>
          <a:stretch/>
        </p:blipFill>
        <p:spPr>
          <a:xfrm>
            <a:off x="2374200" y="2480400"/>
            <a:ext cx="4160520" cy="622800"/>
          </a:xfrm>
          <a:prstGeom prst="rect">
            <a:avLst/>
          </a:prstGeom>
          <a:ln>
            <a:noFill/>
          </a:ln>
        </p:spPr>
      </p:pic>
      <p:pic>
        <p:nvPicPr>
          <p:cNvPr id="963" name="Grafik 19" descr=""/>
          <p:cNvPicPr/>
          <p:nvPr/>
        </p:nvPicPr>
        <p:blipFill>
          <a:blip r:embed="rId5"/>
          <a:srcRect l="29014" t="43556" r="19026" b="37536"/>
          <a:stretch/>
        </p:blipFill>
        <p:spPr>
          <a:xfrm>
            <a:off x="2576880" y="4528440"/>
            <a:ext cx="3385440" cy="6922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5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966" name="Grafik 1" descr=""/>
          <p:cNvPicPr/>
          <p:nvPr/>
        </p:nvPicPr>
        <p:blipFill>
          <a:blip r:embed="rId2"/>
          <a:srcRect l="15539" t="17925" r="20673" b="10961"/>
          <a:stretch/>
        </p:blipFill>
        <p:spPr>
          <a:xfrm>
            <a:off x="2849040" y="2544480"/>
            <a:ext cx="5582880" cy="3501000"/>
          </a:xfrm>
          <a:prstGeom prst="rect">
            <a:avLst/>
          </a:prstGeom>
          <a:ln>
            <a:noFill/>
          </a:ln>
        </p:spPr>
      </p:pic>
      <p:sp>
        <p:nvSpPr>
          <p:cNvPr id="967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Loading Model from L2-Memory on GAP8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MCU vs. DMA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8" name="CustomShape 3"/>
          <p:cNvSpPr/>
          <p:nvPr/>
        </p:nvSpPr>
        <p:spPr>
          <a:xfrm>
            <a:off x="711720" y="2544480"/>
            <a:ext cx="1748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Cycles: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DMA: 18 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MCU: 586 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9" name="CustomShape 4"/>
          <p:cNvSpPr/>
          <p:nvPr/>
        </p:nvSpPr>
        <p:spPr>
          <a:xfrm>
            <a:off x="711720" y="2544480"/>
            <a:ext cx="1748880" cy="1199880"/>
          </a:xfrm>
          <a:prstGeom prst="rect">
            <a:avLst/>
          </a:prstGeom>
          <a:blipFill>
            <a:blip r:embed="rId3"/>
            <a:stretch>
              <a:fillRect l="-3129" t="-2515" r="-1377" b="-708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TextShape 5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39898D0-BAB7-47A5-BB66-8B22D44BEB18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1" name="TextShape 6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2" name="TextShape 7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4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975" name="Grafik 7" descr=""/>
          <p:cNvPicPr/>
          <p:nvPr/>
        </p:nvPicPr>
        <p:blipFill>
          <a:blip r:embed="rId2"/>
          <a:srcRect l="3541" t="19626" r="23748" b="6296"/>
          <a:stretch/>
        </p:blipFill>
        <p:spPr>
          <a:xfrm>
            <a:off x="4572000" y="3277800"/>
            <a:ext cx="3970080" cy="2274840"/>
          </a:xfrm>
          <a:prstGeom prst="rect">
            <a:avLst/>
          </a:prstGeom>
          <a:ln>
            <a:noFill/>
          </a:ln>
        </p:spPr>
      </p:pic>
      <p:sp>
        <p:nvSpPr>
          <p:cNvPr id="976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Tiles and Performance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Tiling and overlapping areas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DMA is faster than MCU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L1: 64kB on GAP8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7" name="Grafik 1" descr=""/>
          <p:cNvPicPr/>
          <p:nvPr/>
        </p:nvPicPr>
        <p:blipFill>
          <a:blip r:embed="rId3"/>
          <a:srcRect l="15693" t="26292" r="14476" b="25554"/>
          <a:stretch/>
        </p:blipFill>
        <p:spPr>
          <a:xfrm>
            <a:off x="601560" y="3812400"/>
            <a:ext cx="3657600" cy="1418400"/>
          </a:xfrm>
          <a:prstGeom prst="rect">
            <a:avLst/>
          </a:prstGeom>
          <a:ln>
            <a:noFill/>
          </a:ln>
        </p:spPr>
      </p:pic>
      <p:sp>
        <p:nvSpPr>
          <p:cNvPr id="978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988D7C5-872D-421C-98E8-138C4E266569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9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0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rafik 25" descr=""/>
          <p:cNvPicPr/>
          <p:nvPr/>
        </p:nvPicPr>
        <p:blipFill>
          <a:blip r:embed="rId1"/>
          <a:srcRect l="56382" t="30254" r="14476" b="24469"/>
          <a:stretch/>
        </p:blipFill>
        <p:spPr>
          <a:xfrm>
            <a:off x="6194520" y="3174120"/>
            <a:ext cx="1441080" cy="1259640"/>
          </a:xfrm>
          <a:prstGeom prst="rect">
            <a:avLst/>
          </a:prstGeom>
          <a:ln>
            <a:noFill/>
          </a:ln>
        </p:spPr>
      </p:pic>
      <p:sp>
        <p:nvSpPr>
          <p:cNvPr id="982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Work: Previous Projects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4" name="Grafik 14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985" name="Grafik 5" descr=""/>
          <p:cNvPicPr/>
          <p:nvPr/>
        </p:nvPicPr>
        <p:blipFill>
          <a:blip r:embed="rId3"/>
          <a:srcRect l="34457" t="30177" r="19346" b="46751"/>
          <a:stretch/>
        </p:blipFill>
        <p:spPr>
          <a:xfrm>
            <a:off x="1678680" y="3169800"/>
            <a:ext cx="4522320" cy="1269720"/>
          </a:xfrm>
          <a:prstGeom prst="rect">
            <a:avLst/>
          </a:prstGeom>
          <a:ln>
            <a:noFill/>
          </a:ln>
        </p:spPr>
      </p:pic>
      <p:pic>
        <p:nvPicPr>
          <p:cNvPr id="986" name="Grafik 10" descr=""/>
          <p:cNvPicPr/>
          <p:nvPr/>
        </p:nvPicPr>
        <p:blipFill>
          <a:blip r:embed="rId4"/>
          <a:srcRect l="27118" t="76668" r="28961" b="19472"/>
          <a:stretch/>
        </p:blipFill>
        <p:spPr>
          <a:xfrm>
            <a:off x="168840" y="5912640"/>
            <a:ext cx="4015080" cy="197640"/>
          </a:xfrm>
          <a:prstGeom prst="rect">
            <a:avLst/>
          </a:prstGeom>
          <a:ln>
            <a:noFill/>
          </a:ln>
        </p:spPr>
      </p:pic>
      <p:pic>
        <p:nvPicPr>
          <p:cNvPr id="987" name="Grafik 11" descr=""/>
          <p:cNvPicPr/>
          <p:nvPr/>
        </p:nvPicPr>
        <p:blipFill>
          <a:blip r:embed="rId5"/>
          <a:srcRect l="27118" t="80101" r="24205" b="16038"/>
          <a:stretch/>
        </p:blipFill>
        <p:spPr>
          <a:xfrm>
            <a:off x="578880" y="6145920"/>
            <a:ext cx="4449960" cy="197640"/>
          </a:xfrm>
          <a:prstGeom prst="rect">
            <a:avLst/>
          </a:prstGeom>
          <a:ln>
            <a:noFill/>
          </a:ln>
        </p:spPr>
      </p:pic>
      <p:pic>
        <p:nvPicPr>
          <p:cNvPr id="988" name="Grafik 15" descr=""/>
          <p:cNvPicPr/>
          <p:nvPr/>
        </p:nvPicPr>
        <p:blipFill>
          <a:blip r:embed="rId6"/>
          <a:srcRect l="11665" t="30586" r="3569" b="60297"/>
          <a:stretch/>
        </p:blipFill>
        <p:spPr>
          <a:xfrm>
            <a:off x="907200" y="5879520"/>
            <a:ext cx="4449960" cy="268560"/>
          </a:xfrm>
          <a:prstGeom prst="rect">
            <a:avLst/>
          </a:prstGeom>
          <a:ln>
            <a:noFill/>
          </a:ln>
        </p:spPr>
      </p:pic>
      <p:pic>
        <p:nvPicPr>
          <p:cNvPr id="989" name="Grafik 16" descr=""/>
          <p:cNvPicPr/>
          <p:nvPr/>
        </p:nvPicPr>
        <p:blipFill>
          <a:blip r:embed="rId7"/>
          <a:srcRect l="11943" t="68511" r="5583" b="22373"/>
          <a:stretch/>
        </p:blipFill>
        <p:spPr>
          <a:xfrm>
            <a:off x="929880" y="6173640"/>
            <a:ext cx="4354200" cy="270000"/>
          </a:xfrm>
          <a:prstGeom prst="rect">
            <a:avLst/>
          </a:prstGeom>
          <a:ln>
            <a:noFill/>
          </a:ln>
        </p:spPr>
      </p:pic>
      <p:sp>
        <p:nvSpPr>
          <p:cNvPr id="990" name="CustomShape 3"/>
          <p:cNvSpPr/>
          <p:nvPr/>
        </p:nvSpPr>
        <p:spPr>
          <a:xfrm>
            <a:off x="4241880" y="31554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1" name="CustomShape 4"/>
          <p:cNvSpPr/>
          <p:nvPr/>
        </p:nvSpPr>
        <p:spPr>
          <a:xfrm>
            <a:off x="7525440" y="31392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2" name="CustomShape 5"/>
          <p:cNvSpPr/>
          <p:nvPr/>
        </p:nvSpPr>
        <p:spPr>
          <a:xfrm>
            <a:off x="6089760" y="3142800"/>
            <a:ext cx="251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TextShape 6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 of the previos projects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4" name="TextShape 7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DE16962F-6ABA-4CF7-A180-A254BCBC6EE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5" name="TextShape 8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6" name="TextShape 9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8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Appendix I : Accuracy of each class (float)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9" name="Grafik 17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1000" name="Grafik 6" descr=""/>
          <p:cNvPicPr/>
          <p:nvPr/>
        </p:nvPicPr>
        <p:blipFill>
          <a:blip r:embed="rId2"/>
          <a:srcRect l="47634" t="12220" r="11943" b="14513"/>
          <a:stretch/>
        </p:blipFill>
        <p:spPr>
          <a:xfrm>
            <a:off x="2027880" y="1349640"/>
            <a:ext cx="4978440" cy="5076360"/>
          </a:xfrm>
          <a:prstGeom prst="rect">
            <a:avLst/>
          </a:prstGeom>
          <a:ln>
            <a:noFill/>
          </a:ln>
        </p:spPr>
      </p:pic>
      <p:sp>
        <p:nvSpPr>
          <p:cNvPr id="1001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3D708BF0-A680-497C-B9B9-5B072C24BFF1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2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3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5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Appendix I : Accuracy of each class (Q8.0)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6" name="Grafik 17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07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66B3655-18F5-454C-89B0-386D69BCFFA1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8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9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10" name="Grafik 1" descr=""/>
          <p:cNvPicPr/>
          <p:nvPr/>
        </p:nvPicPr>
        <p:blipFill>
          <a:blip r:embed="rId2"/>
          <a:srcRect l="29303" t="11972" r="26108" b="9998"/>
          <a:stretch/>
        </p:blipFill>
        <p:spPr>
          <a:xfrm>
            <a:off x="2044800" y="1473120"/>
            <a:ext cx="4990680" cy="49129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Appendix: Board Power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2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13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GAPUINO Board Power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7120" indent="-26460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GAP8 vs. Cortex-M4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4" name="Grafik 1" descr=""/>
          <p:cNvPicPr/>
          <p:nvPr/>
        </p:nvPicPr>
        <p:blipFill>
          <a:blip r:embed="rId2"/>
          <a:srcRect l="12295" t="24171" r="4594" b="25372"/>
          <a:stretch/>
        </p:blipFill>
        <p:spPr>
          <a:xfrm>
            <a:off x="711360" y="2928600"/>
            <a:ext cx="8105760" cy="2767680"/>
          </a:xfrm>
          <a:prstGeom prst="rect">
            <a:avLst/>
          </a:prstGeom>
          <a:ln>
            <a:noFill/>
          </a:ln>
        </p:spPr>
      </p:pic>
      <p:sp>
        <p:nvSpPr>
          <p:cNvPr id="1015" name="CustomShape 3"/>
          <p:cNvSpPr/>
          <p:nvPr/>
        </p:nvSpPr>
        <p:spPr>
          <a:xfrm>
            <a:off x="1040400" y="5804640"/>
            <a:ext cx="287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 inference + recording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6" name="CustomShape 4"/>
          <p:cNvSpPr/>
          <p:nvPr/>
        </p:nvSpPr>
        <p:spPr>
          <a:xfrm>
            <a:off x="5529240" y="5796720"/>
            <a:ext cx="288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 waiting + recording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7" name="CustomShape 5"/>
          <p:cNvSpPr/>
          <p:nvPr/>
        </p:nvSpPr>
        <p:spPr>
          <a:xfrm>
            <a:off x="3324240" y="2676600"/>
            <a:ext cx="183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Total: 328.3 mW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8" name="CustomShape 6"/>
          <p:cNvSpPr/>
          <p:nvPr/>
        </p:nvSpPr>
        <p:spPr>
          <a:xfrm>
            <a:off x="7209360" y="2690640"/>
            <a:ext cx="183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Total: 187.5 mW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9" name="TextShape 7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0170FD7-FBDD-4516-A863-44C5088A6C9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0" name="TextShape 8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1" name="TextShape 9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3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pic>
        <p:nvPicPr>
          <p:cNvPr id="1024" name="Grafik 1" descr=""/>
          <p:cNvPicPr/>
          <p:nvPr/>
        </p:nvPicPr>
        <p:blipFill>
          <a:blip r:embed="rId2"/>
          <a:srcRect l="10134" t="26331" r="6484" b="30177"/>
          <a:stretch/>
        </p:blipFill>
        <p:spPr>
          <a:xfrm>
            <a:off x="1634760" y="4163040"/>
            <a:ext cx="6416640" cy="1882080"/>
          </a:xfrm>
          <a:prstGeom prst="rect">
            <a:avLst/>
          </a:prstGeom>
          <a:ln>
            <a:noFill/>
          </a:ln>
        </p:spPr>
      </p:pic>
      <p:sp>
        <p:nvSpPr>
          <p:cNvPr id="1025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49F2AE39-1864-40F5-9313-250B9112A292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6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7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28" name="Grafik 15" descr=""/>
          <p:cNvPicPr/>
          <p:nvPr/>
        </p:nvPicPr>
        <p:blipFill>
          <a:blip r:embed="rId3"/>
          <a:srcRect l="25230" t="29767" r="16193" b="26740"/>
          <a:stretch/>
        </p:blipFill>
        <p:spPr>
          <a:xfrm>
            <a:off x="1988280" y="1759680"/>
            <a:ext cx="5355720" cy="22363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0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31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7557A0C7-0480-46A5-B4AE-CE3A84D8505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2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3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34" name="Grafik 2" descr=""/>
          <p:cNvPicPr/>
          <p:nvPr/>
        </p:nvPicPr>
        <p:blipFill>
          <a:blip r:embed="rId2"/>
          <a:srcRect l="35829" t="25550" r="10553" b="36168"/>
          <a:stretch/>
        </p:blipFill>
        <p:spPr>
          <a:xfrm>
            <a:off x="1049760" y="2415240"/>
            <a:ext cx="7382160" cy="2964240"/>
          </a:xfrm>
          <a:prstGeom prst="rect">
            <a:avLst/>
          </a:prstGeom>
          <a:ln>
            <a:noFill/>
          </a:ln>
        </p:spPr>
      </p:pic>
      <p:sp>
        <p:nvSpPr>
          <p:cNvPr id="1035" name="CustomShape 5"/>
          <p:cNvSpPr/>
          <p:nvPr/>
        </p:nvSpPr>
        <p:spPr>
          <a:xfrm>
            <a:off x="830880" y="1765800"/>
            <a:ext cx="6384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Optimized implementation of BNNs on ARM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Sound Preprocessing (MFCC)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7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38" name="CustomShape 2"/>
          <p:cNvSpPr/>
          <p:nvPr/>
        </p:nvSpPr>
        <p:spPr>
          <a:xfrm>
            <a:off x="469800" y="1592640"/>
            <a:ext cx="5635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el-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requency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epstrum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oefficients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Auditory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9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C479FEB-D09E-4E61-9950-550A564B8B5B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40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41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42" name="CustomShape 6"/>
          <p:cNvSpPr/>
          <p:nvPr/>
        </p:nvSpPr>
        <p:spPr>
          <a:xfrm>
            <a:off x="4042800" y="410076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880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3" name="Grafik 2" descr=""/>
          <p:cNvPicPr/>
          <p:nvPr/>
        </p:nvPicPr>
        <p:blipFill>
          <a:blip r:embed="rId2"/>
          <a:srcRect l="29018" t="56756" r="30648" b="25071"/>
          <a:stretch/>
        </p:blipFill>
        <p:spPr>
          <a:xfrm>
            <a:off x="2281320" y="2600280"/>
            <a:ext cx="3687120" cy="933840"/>
          </a:xfrm>
          <a:prstGeom prst="rect">
            <a:avLst/>
          </a:prstGeom>
          <a:ln>
            <a:noFill/>
          </a:ln>
        </p:spPr>
      </p:pic>
      <p:sp>
        <p:nvSpPr>
          <p:cNvPr id="1044" name="CustomShape 7"/>
          <p:cNvSpPr/>
          <p:nvPr/>
        </p:nvSpPr>
        <p:spPr>
          <a:xfrm>
            <a:off x="2795040" y="410076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440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5" name="CustomShape 8"/>
          <p:cNvSpPr/>
          <p:nvPr/>
        </p:nvSpPr>
        <p:spPr>
          <a:xfrm>
            <a:off x="5200200" y="4100760"/>
            <a:ext cx="102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1760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6" name="CustomShape 9"/>
          <p:cNvSpPr/>
          <p:nvPr/>
        </p:nvSpPr>
        <p:spPr>
          <a:xfrm>
            <a:off x="1143360" y="4100760"/>
            <a:ext cx="131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7" name="CustomShape 10"/>
          <p:cNvSpPr/>
          <p:nvPr/>
        </p:nvSpPr>
        <p:spPr>
          <a:xfrm>
            <a:off x="3112920" y="3146760"/>
            <a:ext cx="267840" cy="36792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1"/>
          <p:cNvSpPr/>
          <p:nvPr/>
        </p:nvSpPr>
        <p:spPr>
          <a:xfrm>
            <a:off x="4352040" y="3147120"/>
            <a:ext cx="267840" cy="36792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CustomShape 12"/>
          <p:cNvSpPr/>
          <p:nvPr/>
        </p:nvSpPr>
        <p:spPr>
          <a:xfrm>
            <a:off x="5581080" y="3143160"/>
            <a:ext cx="267840" cy="36792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13"/>
          <p:cNvSpPr/>
          <p:nvPr/>
        </p:nvSpPr>
        <p:spPr>
          <a:xfrm>
            <a:off x="3247200" y="3514680"/>
            <a:ext cx="36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14"/>
          <p:cNvSpPr/>
          <p:nvPr/>
        </p:nvSpPr>
        <p:spPr>
          <a:xfrm>
            <a:off x="4486320" y="3515400"/>
            <a:ext cx="8280" cy="58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15"/>
          <p:cNvSpPr/>
          <p:nvPr/>
        </p:nvSpPr>
        <p:spPr>
          <a:xfrm>
            <a:off x="5715360" y="3511080"/>
            <a:ext cx="360" cy="58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16"/>
          <p:cNvSpPr/>
          <p:nvPr/>
        </p:nvSpPr>
        <p:spPr>
          <a:xfrm>
            <a:off x="4042800" y="5003280"/>
            <a:ext cx="87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915.86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4" name="CustomShape 17"/>
          <p:cNvSpPr/>
          <p:nvPr/>
        </p:nvSpPr>
        <p:spPr>
          <a:xfrm>
            <a:off x="2795040" y="5003280"/>
            <a:ext cx="87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548.67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5" name="CustomShape 18"/>
          <p:cNvSpPr/>
          <p:nvPr/>
        </p:nvSpPr>
        <p:spPr>
          <a:xfrm>
            <a:off x="5200200" y="5003280"/>
            <a:ext cx="1004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1413.94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6" name="CustomShape 19"/>
          <p:cNvSpPr/>
          <p:nvPr/>
        </p:nvSpPr>
        <p:spPr>
          <a:xfrm>
            <a:off x="894960" y="5003280"/>
            <a:ext cx="1760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Mel-Frequecny: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20"/>
          <p:cNvSpPr/>
          <p:nvPr/>
        </p:nvSpPr>
        <p:spPr>
          <a:xfrm>
            <a:off x="3134880" y="4535640"/>
            <a:ext cx="245880" cy="40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21"/>
          <p:cNvSpPr/>
          <p:nvPr/>
        </p:nvSpPr>
        <p:spPr>
          <a:xfrm>
            <a:off x="4311000" y="4535640"/>
            <a:ext cx="245880" cy="40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22"/>
          <p:cNvSpPr/>
          <p:nvPr/>
        </p:nvSpPr>
        <p:spPr>
          <a:xfrm>
            <a:off x="5531400" y="4517280"/>
            <a:ext cx="245880" cy="4039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23"/>
          <p:cNvSpPr/>
          <p:nvPr/>
        </p:nvSpPr>
        <p:spPr>
          <a:xfrm>
            <a:off x="3754800" y="36500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1" name="CustomShape 24"/>
          <p:cNvSpPr/>
          <p:nvPr/>
        </p:nvSpPr>
        <p:spPr>
          <a:xfrm>
            <a:off x="3669840" y="3650040"/>
            <a:ext cx="477720" cy="369000"/>
          </a:xfrm>
          <a:prstGeom prst="rect">
            <a:avLst/>
          </a:prstGeom>
          <a:blipFill>
            <a:blip r:embed="rId3"/>
            <a:stretch>
              <a:fillRect l="0" t="-9942" r="-11473" b="-266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2" name="CustomShape 25"/>
          <p:cNvSpPr/>
          <p:nvPr/>
        </p:nvSpPr>
        <p:spPr>
          <a:xfrm rot="18883800">
            <a:off x="3364920" y="3992400"/>
            <a:ext cx="1075320" cy="1086120"/>
          </a:xfrm>
          <a:prstGeom prst="arc">
            <a:avLst>
              <a:gd name="adj1" fmla="val 16200000"/>
              <a:gd name="adj2" fmla="val 0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CustomShape 26"/>
          <p:cNvSpPr/>
          <p:nvPr/>
        </p:nvSpPr>
        <p:spPr>
          <a:xfrm>
            <a:off x="4973400" y="36500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4" name="CustomShape 27"/>
          <p:cNvSpPr/>
          <p:nvPr/>
        </p:nvSpPr>
        <p:spPr>
          <a:xfrm>
            <a:off x="4888440" y="3650040"/>
            <a:ext cx="477720" cy="369000"/>
          </a:xfrm>
          <a:prstGeom prst="rect">
            <a:avLst/>
          </a:prstGeom>
          <a:blipFill>
            <a:blip r:embed="rId4"/>
            <a:stretch>
              <a:fillRect l="0" t="-9942" r="-10233" b="-266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5" name="CustomShape 28"/>
          <p:cNvSpPr/>
          <p:nvPr/>
        </p:nvSpPr>
        <p:spPr>
          <a:xfrm rot="18883800">
            <a:off x="4583520" y="3992400"/>
            <a:ext cx="1075320" cy="1086120"/>
          </a:xfrm>
          <a:prstGeom prst="arc">
            <a:avLst>
              <a:gd name="adj1" fmla="val 16200000"/>
              <a:gd name="adj2" fmla="val 0"/>
            </a:avLst>
          </a:pr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533" dur="indefinite" restart="never" nodeType="tmRoot">
          <p:childTnLst>
            <p:seq>
              <p:cTn id="534" dur="indefinite" nodeType="mainSeq">
                <p:childTnLst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4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0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4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7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0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5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0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3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6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2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5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8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24000" y="1592640"/>
            <a:ext cx="7867440" cy="53928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DNNs: High Computational Effort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221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EAAE9CFF-9866-42C1-AAB1-3C54D6914341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3962520" y="3042360"/>
            <a:ext cx="138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5180760" y="3896280"/>
            <a:ext cx="379440" cy="343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Grafik 44" descr=""/>
          <p:cNvPicPr/>
          <p:nvPr/>
        </p:nvPicPr>
        <p:blipFill>
          <a:blip r:embed="rId2"/>
          <a:stretch/>
        </p:blipFill>
        <p:spPr>
          <a:xfrm>
            <a:off x="3857400" y="3621240"/>
            <a:ext cx="1209600" cy="812520"/>
          </a:xfrm>
          <a:prstGeom prst="rect">
            <a:avLst/>
          </a:prstGeom>
          <a:ln>
            <a:noFill/>
          </a:ln>
        </p:spPr>
      </p:pic>
      <p:sp>
        <p:nvSpPr>
          <p:cNvPr id="227" name="CustomShape 8"/>
          <p:cNvSpPr/>
          <p:nvPr/>
        </p:nvSpPr>
        <p:spPr>
          <a:xfrm>
            <a:off x="4943520" y="36032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>
            <a:off x="3690360" y="3443760"/>
            <a:ext cx="5274720" cy="1544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0"/>
          <p:cNvSpPr/>
          <p:nvPr/>
        </p:nvSpPr>
        <p:spPr>
          <a:xfrm>
            <a:off x="7630200" y="3867120"/>
            <a:ext cx="1334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Result: 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1"/>
          <p:cNvSpPr/>
          <p:nvPr/>
        </p:nvSpPr>
        <p:spPr>
          <a:xfrm>
            <a:off x="7234920" y="4000320"/>
            <a:ext cx="379440" cy="156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2"/>
          <p:cNvSpPr/>
          <p:nvPr/>
        </p:nvSpPr>
        <p:spPr>
          <a:xfrm>
            <a:off x="3692880" y="2595960"/>
            <a:ext cx="261720" cy="173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3"/>
          <p:cNvSpPr/>
          <p:nvPr/>
        </p:nvSpPr>
        <p:spPr>
          <a:xfrm>
            <a:off x="3761280" y="2783160"/>
            <a:ext cx="119520" cy="640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4"/>
          <p:cNvSpPr/>
          <p:nvPr/>
        </p:nvSpPr>
        <p:spPr>
          <a:xfrm>
            <a:off x="6217560" y="3960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5"/>
          <p:cNvSpPr/>
          <p:nvPr/>
        </p:nvSpPr>
        <p:spPr>
          <a:xfrm>
            <a:off x="6217560" y="439272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6"/>
          <p:cNvSpPr/>
          <p:nvPr/>
        </p:nvSpPr>
        <p:spPr>
          <a:xfrm>
            <a:off x="6217560" y="352764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7"/>
          <p:cNvSpPr/>
          <p:nvPr/>
        </p:nvSpPr>
        <p:spPr>
          <a:xfrm>
            <a:off x="6868800" y="373788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8"/>
          <p:cNvSpPr/>
          <p:nvPr/>
        </p:nvSpPr>
        <p:spPr>
          <a:xfrm>
            <a:off x="6868800" y="417060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9"/>
          <p:cNvSpPr/>
          <p:nvPr/>
        </p:nvSpPr>
        <p:spPr>
          <a:xfrm>
            <a:off x="6488640" y="367848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0"/>
          <p:cNvSpPr/>
          <p:nvPr/>
        </p:nvSpPr>
        <p:spPr>
          <a:xfrm flipV="1">
            <a:off x="6488640" y="388800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1"/>
          <p:cNvSpPr/>
          <p:nvPr/>
        </p:nvSpPr>
        <p:spPr>
          <a:xfrm flipV="1">
            <a:off x="6488640" y="3888720"/>
            <a:ext cx="37944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2"/>
          <p:cNvSpPr/>
          <p:nvPr/>
        </p:nvSpPr>
        <p:spPr>
          <a:xfrm>
            <a:off x="6488640" y="3678480"/>
            <a:ext cx="3794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3"/>
          <p:cNvSpPr/>
          <p:nvPr/>
        </p:nvSpPr>
        <p:spPr>
          <a:xfrm>
            <a:off x="6488640" y="411120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4"/>
          <p:cNvSpPr/>
          <p:nvPr/>
        </p:nvSpPr>
        <p:spPr>
          <a:xfrm flipV="1">
            <a:off x="6488640" y="432072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5"/>
          <p:cNvSpPr/>
          <p:nvPr/>
        </p:nvSpPr>
        <p:spPr>
          <a:xfrm>
            <a:off x="5951160" y="3678480"/>
            <a:ext cx="26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6"/>
          <p:cNvSpPr/>
          <p:nvPr/>
        </p:nvSpPr>
        <p:spPr>
          <a:xfrm>
            <a:off x="5946480" y="4111200"/>
            <a:ext cx="27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7"/>
          <p:cNvSpPr/>
          <p:nvPr/>
        </p:nvSpPr>
        <p:spPr>
          <a:xfrm flipV="1">
            <a:off x="5963760" y="454392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28"/>
          <p:cNvSpPr/>
          <p:nvPr/>
        </p:nvSpPr>
        <p:spPr>
          <a:xfrm>
            <a:off x="7139880" y="388872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9"/>
          <p:cNvSpPr/>
          <p:nvPr/>
        </p:nvSpPr>
        <p:spPr>
          <a:xfrm>
            <a:off x="7139880" y="432144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30"/>
          <p:cNvSpPr/>
          <p:nvPr/>
        </p:nvSpPr>
        <p:spPr>
          <a:xfrm>
            <a:off x="5951160" y="3678480"/>
            <a:ext cx="26640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1"/>
          <p:cNvSpPr/>
          <p:nvPr/>
        </p:nvSpPr>
        <p:spPr>
          <a:xfrm>
            <a:off x="5946480" y="411120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32"/>
          <p:cNvSpPr/>
          <p:nvPr/>
        </p:nvSpPr>
        <p:spPr>
          <a:xfrm flipV="1">
            <a:off x="5946480" y="367776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3"/>
          <p:cNvSpPr/>
          <p:nvPr/>
        </p:nvSpPr>
        <p:spPr>
          <a:xfrm flipV="1">
            <a:off x="5963760" y="4110480"/>
            <a:ext cx="25344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4"/>
          <p:cNvSpPr/>
          <p:nvPr/>
        </p:nvSpPr>
        <p:spPr>
          <a:xfrm>
            <a:off x="5675400" y="396036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5"/>
          <p:cNvSpPr/>
          <p:nvPr/>
        </p:nvSpPr>
        <p:spPr>
          <a:xfrm>
            <a:off x="5692680" y="439452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36"/>
          <p:cNvSpPr/>
          <p:nvPr/>
        </p:nvSpPr>
        <p:spPr>
          <a:xfrm>
            <a:off x="5680080" y="3527640"/>
            <a:ext cx="270720" cy="301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7"/>
          <p:cNvSpPr/>
          <p:nvPr/>
        </p:nvSpPr>
        <p:spPr>
          <a:xfrm flipV="1">
            <a:off x="5963760" y="3677760"/>
            <a:ext cx="2534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38"/>
          <p:cNvSpPr/>
          <p:nvPr/>
        </p:nvSpPr>
        <p:spPr>
          <a:xfrm>
            <a:off x="5951160" y="3678480"/>
            <a:ext cx="26640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9"/>
          <p:cNvSpPr/>
          <p:nvPr/>
        </p:nvSpPr>
        <p:spPr>
          <a:xfrm>
            <a:off x="3744360" y="4364640"/>
            <a:ext cx="163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Picture 2" descr=""/>
          <p:cNvPicPr/>
          <p:nvPr/>
        </p:nvPicPr>
        <p:blipFill>
          <a:blip r:embed="rId3"/>
          <a:stretch/>
        </p:blipFill>
        <p:spPr>
          <a:xfrm>
            <a:off x="1187640" y="2783160"/>
            <a:ext cx="685440" cy="641880"/>
          </a:xfrm>
          <a:prstGeom prst="rect">
            <a:avLst/>
          </a:prstGeom>
          <a:ln>
            <a:noFill/>
          </a:ln>
        </p:spPr>
      </p:pic>
      <p:sp>
        <p:nvSpPr>
          <p:cNvPr id="260" name="CustomShape 40"/>
          <p:cNvSpPr/>
          <p:nvPr/>
        </p:nvSpPr>
        <p:spPr>
          <a:xfrm>
            <a:off x="1193400" y="3538800"/>
            <a:ext cx="83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1"/>
          <p:cNvSpPr/>
          <p:nvPr/>
        </p:nvSpPr>
        <p:spPr>
          <a:xfrm>
            <a:off x="2576160" y="2528280"/>
            <a:ext cx="871920" cy="1285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Grafik 56" descr=""/>
          <p:cNvPicPr/>
          <p:nvPr/>
        </p:nvPicPr>
        <p:blipFill>
          <a:blip r:embed="rId4"/>
          <a:srcRect l="67661" t="49522" r="5583" b="20486"/>
          <a:stretch/>
        </p:blipFill>
        <p:spPr>
          <a:xfrm>
            <a:off x="744840" y="3913920"/>
            <a:ext cx="1803240" cy="113688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Measurement: GAP8 Progress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7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68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55DFAC95-016C-4A59-97CB-318DE940951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9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0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71" name="Grafik 7" descr=""/>
          <p:cNvPicPr/>
          <p:nvPr/>
        </p:nvPicPr>
        <p:blipFill>
          <a:blip r:embed="rId2"/>
          <a:srcRect l="8902" t="24521" r="14474" b="19535"/>
          <a:stretch/>
        </p:blipFill>
        <p:spPr>
          <a:xfrm>
            <a:off x="756720" y="2638800"/>
            <a:ext cx="7630200" cy="31330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Appendix: BNN Optimization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3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74" name="TextShape 2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F989087E-23FA-440C-8885-18B061CA80D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5" name="TextShape 3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6" name="TextShape 4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77" name="Grafik 7" descr=""/>
          <p:cNvPicPr/>
          <p:nvPr/>
        </p:nvPicPr>
        <p:blipFill>
          <a:blip r:embed="rId2"/>
          <a:srcRect l="9112" t="47297" r="11943" b="39017"/>
          <a:stretch/>
        </p:blipFill>
        <p:spPr>
          <a:xfrm>
            <a:off x="1124280" y="1593000"/>
            <a:ext cx="7218000" cy="703080"/>
          </a:xfrm>
          <a:prstGeom prst="rect">
            <a:avLst/>
          </a:prstGeom>
          <a:ln>
            <a:noFill/>
          </a:ln>
        </p:spPr>
      </p:pic>
      <p:pic>
        <p:nvPicPr>
          <p:cNvPr id="1078" name="Grafik 8" descr=""/>
          <p:cNvPicPr/>
          <p:nvPr/>
        </p:nvPicPr>
        <p:blipFill>
          <a:blip r:embed="rId3"/>
          <a:srcRect l="15297" t="38492" r="1685" b="38219"/>
          <a:stretch/>
        </p:blipFill>
        <p:spPr>
          <a:xfrm>
            <a:off x="1924200" y="2509200"/>
            <a:ext cx="4461120" cy="703440"/>
          </a:xfrm>
          <a:prstGeom prst="rect">
            <a:avLst/>
          </a:prstGeom>
          <a:ln>
            <a:noFill/>
          </a:ln>
        </p:spPr>
      </p:pic>
      <p:pic>
        <p:nvPicPr>
          <p:cNvPr id="1079" name="Grafik 9" descr=""/>
          <p:cNvPicPr/>
          <p:nvPr/>
        </p:nvPicPr>
        <p:blipFill>
          <a:blip r:embed="rId4"/>
          <a:srcRect l="11128" t="33060" r="1685" b="46068"/>
          <a:stretch/>
        </p:blipFill>
        <p:spPr>
          <a:xfrm>
            <a:off x="3571920" y="3611880"/>
            <a:ext cx="5112000" cy="687600"/>
          </a:xfrm>
          <a:prstGeom prst="rect">
            <a:avLst/>
          </a:prstGeom>
          <a:ln>
            <a:noFill/>
          </a:ln>
        </p:spPr>
      </p:pic>
      <p:pic>
        <p:nvPicPr>
          <p:cNvPr id="1080" name="Grafik 2" descr=""/>
          <p:cNvPicPr/>
          <p:nvPr/>
        </p:nvPicPr>
        <p:blipFill>
          <a:blip r:embed="rId5"/>
          <a:srcRect l="31516" t="43405" r="32402" b="36497"/>
          <a:stretch/>
        </p:blipFill>
        <p:spPr>
          <a:xfrm>
            <a:off x="931680" y="3601440"/>
            <a:ext cx="1984680" cy="621360"/>
          </a:xfrm>
          <a:prstGeom prst="rect">
            <a:avLst/>
          </a:prstGeom>
          <a:ln>
            <a:noFill/>
          </a:ln>
        </p:spPr>
      </p:pic>
      <p:sp>
        <p:nvSpPr>
          <p:cNvPr id="1081" name="CustomShape 5"/>
          <p:cNvSpPr/>
          <p:nvPr/>
        </p:nvSpPr>
        <p:spPr>
          <a:xfrm flipH="1">
            <a:off x="1923480" y="3213000"/>
            <a:ext cx="223020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6"/>
          <p:cNvSpPr/>
          <p:nvPr/>
        </p:nvSpPr>
        <p:spPr>
          <a:xfrm>
            <a:off x="4155120" y="3213000"/>
            <a:ext cx="19728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3" name="Grafik 19" descr=""/>
          <p:cNvPicPr/>
          <p:nvPr/>
        </p:nvPicPr>
        <p:blipFill>
          <a:blip r:embed="rId6"/>
          <a:srcRect l="10189" t="34863" r="2026" b="33064"/>
          <a:stretch/>
        </p:blipFill>
        <p:spPr>
          <a:xfrm>
            <a:off x="639360" y="4518000"/>
            <a:ext cx="8026560" cy="1648800"/>
          </a:xfrm>
          <a:prstGeom prst="rect">
            <a:avLst/>
          </a:prstGeom>
          <a:ln>
            <a:noFill/>
          </a:ln>
        </p:spPr>
      </p:pic>
      <p:sp>
        <p:nvSpPr>
          <p:cNvPr id="1084" name="CustomShape 7"/>
          <p:cNvSpPr/>
          <p:nvPr/>
        </p:nvSpPr>
        <p:spPr>
          <a:xfrm>
            <a:off x="1681560" y="2722320"/>
            <a:ext cx="1353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5" name="CustomShape 8"/>
          <p:cNvSpPr/>
          <p:nvPr/>
        </p:nvSpPr>
        <p:spPr>
          <a:xfrm>
            <a:off x="1574640" y="2722320"/>
            <a:ext cx="349200" cy="276480"/>
          </a:xfrm>
          <a:prstGeom prst="rect">
            <a:avLst/>
          </a:prstGeom>
          <a:blipFill>
            <a:blip r:embed="rId7"/>
            <a:stretch>
              <a:fillRect l="-22375" t="-28884" r="-39597" b="-510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6" name="CustomShape 9"/>
          <p:cNvSpPr/>
          <p:nvPr/>
        </p:nvSpPr>
        <p:spPr>
          <a:xfrm>
            <a:off x="3331440" y="3833280"/>
            <a:ext cx="1353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7" name="CustomShape 10"/>
          <p:cNvSpPr/>
          <p:nvPr/>
        </p:nvSpPr>
        <p:spPr>
          <a:xfrm>
            <a:off x="3222000" y="3833280"/>
            <a:ext cx="354600" cy="276480"/>
          </a:xfrm>
          <a:prstGeom prst="rect">
            <a:avLst/>
          </a:prstGeom>
          <a:blipFill>
            <a:blip r:embed="rId8"/>
            <a:stretch>
              <a:fillRect l="-24129" t="-28884" r="-39614" b="-510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8" name="CustomShape 11"/>
          <p:cNvSpPr/>
          <p:nvPr/>
        </p:nvSpPr>
        <p:spPr>
          <a:xfrm>
            <a:off x="4454640" y="2296440"/>
            <a:ext cx="360" cy="21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0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1091" name="TextShape 2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Compared to previous projects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2" name="Grafik 10" descr=""/>
          <p:cNvPicPr/>
          <p:nvPr/>
        </p:nvPicPr>
        <p:blipFill>
          <a:blip r:embed="rId2"/>
          <a:srcRect l="27118" t="76668" r="28961" b="19472"/>
          <a:stretch/>
        </p:blipFill>
        <p:spPr>
          <a:xfrm>
            <a:off x="168840" y="5912640"/>
            <a:ext cx="4015080" cy="197640"/>
          </a:xfrm>
          <a:prstGeom prst="rect">
            <a:avLst/>
          </a:prstGeom>
          <a:ln>
            <a:noFill/>
          </a:ln>
        </p:spPr>
      </p:pic>
      <p:pic>
        <p:nvPicPr>
          <p:cNvPr id="1093" name="Grafik 11" descr=""/>
          <p:cNvPicPr/>
          <p:nvPr/>
        </p:nvPicPr>
        <p:blipFill>
          <a:blip r:embed="rId3"/>
          <a:srcRect l="27118" t="80101" r="24205" b="16038"/>
          <a:stretch/>
        </p:blipFill>
        <p:spPr>
          <a:xfrm>
            <a:off x="578880" y="6145920"/>
            <a:ext cx="4449960" cy="197640"/>
          </a:xfrm>
          <a:prstGeom prst="rect">
            <a:avLst/>
          </a:prstGeom>
          <a:ln>
            <a:noFill/>
          </a:ln>
        </p:spPr>
      </p:pic>
      <p:pic>
        <p:nvPicPr>
          <p:cNvPr id="1094" name="Grafik 1" descr=""/>
          <p:cNvPicPr/>
          <p:nvPr/>
        </p:nvPicPr>
        <p:blipFill>
          <a:blip r:embed="rId4"/>
          <a:srcRect l="11665" t="30586" r="3569" b="60297"/>
          <a:stretch/>
        </p:blipFill>
        <p:spPr>
          <a:xfrm>
            <a:off x="929880" y="6184080"/>
            <a:ext cx="4449960" cy="268560"/>
          </a:xfrm>
          <a:prstGeom prst="rect">
            <a:avLst/>
          </a:prstGeom>
          <a:ln>
            <a:noFill/>
          </a:ln>
        </p:spPr>
      </p:pic>
      <p:pic>
        <p:nvPicPr>
          <p:cNvPr id="1095" name="Grafik 9" descr=""/>
          <p:cNvPicPr/>
          <p:nvPr/>
        </p:nvPicPr>
        <p:blipFill>
          <a:blip r:embed="rId5"/>
          <a:srcRect l="11943" t="68511" r="5583" b="22373"/>
          <a:stretch/>
        </p:blipFill>
        <p:spPr>
          <a:xfrm>
            <a:off x="929880" y="5898240"/>
            <a:ext cx="4354200" cy="270000"/>
          </a:xfrm>
          <a:prstGeom prst="rect">
            <a:avLst/>
          </a:prstGeom>
          <a:ln>
            <a:noFill/>
          </a:ln>
        </p:spPr>
      </p:pic>
      <p:sp>
        <p:nvSpPr>
          <p:cNvPr id="1096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E642E4C0-36FA-4CDA-AEE4-3B57C35A9BC3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7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8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99" name="Grafik 4" descr=""/>
          <p:cNvPicPr/>
          <p:nvPr/>
        </p:nvPicPr>
        <p:blipFill>
          <a:blip r:embed="rId6"/>
          <a:srcRect l="16096" t="13554" r="6486" b="19535"/>
          <a:stretch/>
        </p:blipFill>
        <p:spPr>
          <a:xfrm>
            <a:off x="1666800" y="2583000"/>
            <a:ext cx="6153120" cy="29908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24000" y="1592640"/>
            <a:ext cx="7867440" cy="53928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BNNs[1][2]: Reducing computational complexity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Grafik 6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266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96BEDC74-0097-4470-9D7F-680BF2AD8B8D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7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3962520" y="3042360"/>
            <a:ext cx="138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IoT Devices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7"/>
          <p:cNvSpPr/>
          <p:nvPr/>
        </p:nvSpPr>
        <p:spPr>
          <a:xfrm>
            <a:off x="5180760" y="3896280"/>
            <a:ext cx="379440" cy="343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Grafik 44" descr=""/>
          <p:cNvPicPr/>
          <p:nvPr/>
        </p:nvPicPr>
        <p:blipFill>
          <a:blip r:embed="rId2"/>
          <a:stretch/>
        </p:blipFill>
        <p:spPr>
          <a:xfrm>
            <a:off x="3857400" y="3621240"/>
            <a:ext cx="1209600" cy="812520"/>
          </a:xfrm>
          <a:prstGeom prst="rect">
            <a:avLst/>
          </a:prstGeom>
          <a:ln>
            <a:noFill/>
          </a:ln>
        </p:spPr>
      </p:pic>
      <p:sp>
        <p:nvSpPr>
          <p:cNvPr id="272" name="CustomShape 8"/>
          <p:cNvSpPr/>
          <p:nvPr/>
        </p:nvSpPr>
        <p:spPr>
          <a:xfrm>
            <a:off x="4943520" y="36032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>
            <a:off x="3690360" y="3443760"/>
            <a:ext cx="5274720" cy="15440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0"/>
          <p:cNvSpPr/>
          <p:nvPr/>
        </p:nvSpPr>
        <p:spPr>
          <a:xfrm>
            <a:off x="7630200" y="3867120"/>
            <a:ext cx="1334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Result: 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11"/>
          <p:cNvSpPr/>
          <p:nvPr/>
        </p:nvSpPr>
        <p:spPr>
          <a:xfrm>
            <a:off x="3744360" y="4364640"/>
            <a:ext cx="163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12"/>
          <p:cNvSpPr/>
          <p:nvPr/>
        </p:nvSpPr>
        <p:spPr>
          <a:xfrm>
            <a:off x="3692880" y="2595960"/>
            <a:ext cx="261720" cy="173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3"/>
          <p:cNvSpPr/>
          <p:nvPr/>
        </p:nvSpPr>
        <p:spPr>
          <a:xfrm>
            <a:off x="3761280" y="2783160"/>
            <a:ext cx="119520" cy="640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4"/>
          <p:cNvSpPr/>
          <p:nvPr/>
        </p:nvSpPr>
        <p:spPr>
          <a:xfrm>
            <a:off x="6219000" y="395784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5"/>
          <p:cNvSpPr/>
          <p:nvPr/>
        </p:nvSpPr>
        <p:spPr>
          <a:xfrm>
            <a:off x="6219000" y="439056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6"/>
          <p:cNvSpPr/>
          <p:nvPr/>
        </p:nvSpPr>
        <p:spPr>
          <a:xfrm>
            <a:off x="6219000" y="352548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17"/>
          <p:cNvSpPr/>
          <p:nvPr/>
        </p:nvSpPr>
        <p:spPr>
          <a:xfrm>
            <a:off x="6870240" y="373572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8"/>
          <p:cNvSpPr/>
          <p:nvPr/>
        </p:nvSpPr>
        <p:spPr>
          <a:xfrm>
            <a:off x="6870240" y="416808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9"/>
          <p:cNvSpPr/>
          <p:nvPr/>
        </p:nvSpPr>
        <p:spPr>
          <a:xfrm>
            <a:off x="6490080" y="367632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0"/>
          <p:cNvSpPr/>
          <p:nvPr/>
        </p:nvSpPr>
        <p:spPr>
          <a:xfrm flipV="1">
            <a:off x="6490080" y="388584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1"/>
          <p:cNvSpPr/>
          <p:nvPr/>
        </p:nvSpPr>
        <p:spPr>
          <a:xfrm flipV="1">
            <a:off x="6490080" y="3886560"/>
            <a:ext cx="37944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2"/>
          <p:cNvSpPr/>
          <p:nvPr/>
        </p:nvSpPr>
        <p:spPr>
          <a:xfrm>
            <a:off x="6490080" y="3676320"/>
            <a:ext cx="3794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3"/>
          <p:cNvSpPr/>
          <p:nvPr/>
        </p:nvSpPr>
        <p:spPr>
          <a:xfrm>
            <a:off x="6490080" y="4108680"/>
            <a:ext cx="3794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4"/>
          <p:cNvSpPr/>
          <p:nvPr/>
        </p:nvSpPr>
        <p:spPr>
          <a:xfrm flipV="1">
            <a:off x="6490080" y="4318200"/>
            <a:ext cx="3794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5"/>
          <p:cNvSpPr/>
          <p:nvPr/>
        </p:nvSpPr>
        <p:spPr>
          <a:xfrm>
            <a:off x="5952600" y="3676320"/>
            <a:ext cx="266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6"/>
          <p:cNvSpPr/>
          <p:nvPr/>
        </p:nvSpPr>
        <p:spPr>
          <a:xfrm>
            <a:off x="5947920" y="4108680"/>
            <a:ext cx="27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7"/>
          <p:cNvSpPr/>
          <p:nvPr/>
        </p:nvSpPr>
        <p:spPr>
          <a:xfrm flipV="1">
            <a:off x="5965200" y="454140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8"/>
          <p:cNvSpPr/>
          <p:nvPr/>
        </p:nvSpPr>
        <p:spPr>
          <a:xfrm>
            <a:off x="7141320" y="388656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9"/>
          <p:cNvSpPr/>
          <p:nvPr/>
        </p:nvSpPr>
        <p:spPr>
          <a:xfrm>
            <a:off x="7141320" y="4318920"/>
            <a:ext cx="24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30"/>
          <p:cNvSpPr/>
          <p:nvPr/>
        </p:nvSpPr>
        <p:spPr>
          <a:xfrm>
            <a:off x="5952600" y="3676320"/>
            <a:ext cx="26640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1"/>
          <p:cNvSpPr/>
          <p:nvPr/>
        </p:nvSpPr>
        <p:spPr>
          <a:xfrm>
            <a:off x="5947920" y="410868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32"/>
          <p:cNvSpPr/>
          <p:nvPr/>
        </p:nvSpPr>
        <p:spPr>
          <a:xfrm flipV="1">
            <a:off x="5947920" y="3675600"/>
            <a:ext cx="27072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3"/>
          <p:cNvSpPr/>
          <p:nvPr/>
        </p:nvSpPr>
        <p:spPr>
          <a:xfrm flipV="1">
            <a:off x="5965200" y="4107960"/>
            <a:ext cx="25344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4"/>
          <p:cNvSpPr/>
          <p:nvPr/>
        </p:nvSpPr>
        <p:spPr>
          <a:xfrm>
            <a:off x="5676840" y="395784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5"/>
          <p:cNvSpPr/>
          <p:nvPr/>
        </p:nvSpPr>
        <p:spPr>
          <a:xfrm>
            <a:off x="5694120" y="439200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6"/>
          <p:cNvSpPr/>
          <p:nvPr/>
        </p:nvSpPr>
        <p:spPr>
          <a:xfrm>
            <a:off x="5681160" y="3525480"/>
            <a:ext cx="270720" cy="3013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7"/>
          <p:cNvSpPr/>
          <p:nvPr/>
        </p:nvSpPr>
        <p:spPr>
          <a:xfrm>
            <a:off x="5952600" y="3676320"/>
            <a:ext cx="26640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8"/>
          <p:cNvSpPr/>
          <p:nvPr/>
        </p:nvSpPr>
        <p:spPr>
          <a:xfrm flipV="1">
            <a:off x="5965200" y="3675600"/>
            <a:ext cx="2534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9"/>
          <p:cNvSpPr/>
          <p:nvPr/>
        </p:nvSpPr>
        <p:spPr>
          <a:xfrm>
            <a:off x="6167160" y="3485160"/>
            <a:ext cx="25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40"/>
          <p:cNvSpPr/>
          <p:nvPr/>
        </p:nvSpPr>
        <p:spPr>
          <a:xfrm>
            <a:off x="6802560" y="4137120"/>
            <a:ext cx="25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1"/>
          <p:cNvSpPr/>
          <p:nvPr/>
        </p:nvSpPr>
        <p:spPr>
          <a:xfrm>
            <a:off x="5628600" y="4341600"/>
            <a:ext cx="25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2"/>
          <p:cNvSpPr/>
          <p:nvPr/>
        </p:nvSpPr>
        <p:spPr>
          <a:xfrm>
            <a:off x="6176880" y="4353120"/>
            <a:ext cx="25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3"/>
          <p:cNvSpPr/>
          <p:nvPr/>
        </p:nvSpPr>
        <p:spPr>
          <a:xfrm>
            <a:off x="1928880" y="5075640"/>
            <a:ext cx="48553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investigate the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of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detection </a:t>
            </a: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BNNs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3"/>
          <a:stretch/>
        </p:blipFill>
        <p:spPr>
          <a:xfrm>
            <a:off x="1187640" y="2783160"/>
            <a:ext cx="685440" cy="641880"/>
          </a:xfrm>
          <a:prstGeom prst="rect">
            <a:avLst/>
          </a:prstGeom>
          <a:ln>
            <a:noFill/>
          </a:ln>
        </p:spPr>
      </p:pic>
      <p:sp>
        <p:nvSpPr>
          <p:cNvPr id="309" name="CustomShape 44"/>
          <p:cNvSpPr/>
          <p:nvPr/>
        </p:nvSpPr>
        <p:spPr>
          <a:xfrm>
            <a:off x="1193400" y="3538800"/>
            <a:ext cx="83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45"/>
          <p:cNvSpPr/>
          <p:nvPr/>
        </p:nvSpPr>
        <p:spPr>
          <a:xfrm>
            <a:off x="2576160" y="2528280"/>
            <a:ext cx="871920" cy="1285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Grafik 70" descr=""/>
          <p:cNvPicPr/>
          <p:nvPr/>
        </p:nvPicPr>
        <p:blipFill>
          <a:blip r:embed="rId4"/>
          <a:srcRect l="67661" t="49522" r="5583" b="20486"/>
          <a:stretch/>
        </p:blipFill>
        <p:spPr>
          <a:xfrm>
            <a:off x="744840" y="3913920"/>
            <a:ext cx="1803240" cy="1136880"/>
          </a:xfrm>
          <a:prstGeom prst="rect">
            <a:avLst/>
          </a:prstGeom>
          <a:ln>
            <a:noFill/>
          </a:ln>
        </p:spPr>
      </p:pic>
      <p:sp>
        <p:nvSpPr>
          <p:cNvPr id="312" name="CustomShape 46"/>
          <p:cNvSpPr/>
          <p:nvPr/>
        </p:nvSpPr>
        <p:spPr>
          <a:xfrm>
            <a:off x="7234920" y="4000320"/>
            <a:ext cx="379440" cy="156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rafik 7" descr=""/>
          <p:cNvPicPr/>
          <p:nvPr/>
        </p:nvPicPr>
        <p:blipFill>
          <a:blip r:embed="rId1"/>
          <a:srcRect l="0" t="0" r="0" b="22168"/>
          <a:stretch/>
        </p:blipFill>
        <p:spPr>
          <a:xfrm>
            <a:off x="0" y="2854440"/>
            <a:ext cx="9143640" cy="4003200"/>
          </a:xfrm>
          <a:prstGeom prst="rect">
            <a:avLst/>
          </a:prstGeom>
          <a:ln>
            <a:noFill/>
          </a:ln>
        </p:spPr>
      </p:pic>
      <p:sp>
        <p:nvSpPr>
          <p:cNvPr id="314" name="TextShape 1"/>
          <p:cNvSpPr txBox="1"/>
          <p:nvPr/>
        </p:nvSpPr>
        <p:spPr>
          <a:xfrm>
            <a:off x="324000" y="2023920"/>
            <a:ext cx="8496000" cy="420984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1800" indent="-361440">
              <a:lnSpc>
                <a:spcPct val="100000"/>
              </a:lnSpc>
              <a:buClr>
                <a:srgbClr val="1f407a"/>
              </a:buClr>
              <a:buFont typeface="Wingdings" charset="2"/>
              <a:buChar char=""/>
            </a:pPr>
            <a:r>
              <a:rPr b="1" lang="de-DE" sz="24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Grafik 8" descr=""/>
          <p:cNvPicPr/>
          <p:nvPr/>
        </p:nvPicPr>
        <p:blipFill>
          <a:blip r:embed="rId2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317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6DFFED2F-12CA-4BB0-A013-224554AE849C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8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326520" y="6308640"/>
            <a:ext cx="4127760" cy="4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Credit: Li-Yung Chen, 2. Place in Photo Competition at ETH Zurich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Sound Preprocessing (MFCC)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Grafik 8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574560" y="1592640"/>
            <a:ext cx="5635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el-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requency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epstrum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oefficients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Mimic Human Auditory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85D93EC1-A539-4026-804B-B24F0404C39B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5" name="TextShape 4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6" name="TextShape 5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27" name="Grafik 6" descr=""/>
          <p:cNvPicPr/>
          <p:nvPr/>
        </p:nvPicPr>
        <p:blipFill>
          <a:blip r:embed="rId2"/>
          <a:srcRect l="11264" t="41386" r="78724" b="26198"/>
          <a:stretch/>
        </p:blipFill>
        <p:spPr>
          <a:xfrm>
            <a:off x="2482200" y="2564640"/>
            <a:ext cx="822600" cy="149976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716040" y="284400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729720" y="3557520"/>
            <a:ext cx="90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8"/>
          <p:cNvSpPr/>
          <p:nvPr/>
        </p:nvSpPr>
        <p:spPr>
          <a:xfrm>
            <a:off x="1744200" y="2947680"/>
            <a:ext cx="416160" cy="20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1744200" y="3633480"/>
            <a:ext cx="416160" cy="20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Grafik 41" descr=""/>
          <p:cNvPicPr/>
          <p:nvPr/>
        </p:nvPicPr>
        <p:blipFill>
          <a:blip r:embed="rId3"/>
          <a:srcRect l="9746" t="25186" r="34553" b="5949"/>
          <a:stretch/>
        </p:blipFill>
        <p:spPr>
          <a:xfrm>
            <a:off x="5255280" y="3145680"/>
            <a:ext cx="3377880" cy="2349000"/>
          </a:xfrm>
          <a:prstGeom prst="rect">
            <a:avLst/>
          </a:prstGeom>
          <a:ln>
            <a:noFill/>
          </a:ln>
        </p:spPr>
      </p:pic>
      <p:sp>
        <p:nvSpPr>
          <p:cNvPr id="333" name="CustomShape 10"/>
          <p:cNvSpPr/>
          <p:nvPr/>
        </p:nvSpPr>
        <p:spPr>
          <a:xfrm>
            <a:off x="3444480" y="3152880"/>
            <a:ext cx="1903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Different 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4" name="Grafik 44" descr=""/>
          <p:cNvPicPr/>
          <p:nvPr/>
        </p:nvPicPr>
        <p:blipFill>
          <a:blip r:embed="rId4"/>
          <a:srcRect l="11264" t="41386" r="78724" b="26198"/>
          <a:stretch/>
        </p:blipFill>
        <p:spPr>
          <a:xfrm>
            <a:off x="2476440" y="4263840"/>
            <a:ext cx="822600" cy="1499760"/>
          </a:xfrm>
          <a:prstGeom prst="rect">
            <a:avLst/>
          </a:prstGeom>
          <a:ln>
            <a:noFill/>
          </a:ln>
        </p:spPr>
      </p:pic>
      <p:sp>
        <p:nvSpPr>
          <p:cNvPr id="335" name="CustomShape 11"/>
          <p:cNvSpPr/>
          <p:nvPr/>
        </p:nvSpPr>
        <p:spPr>
          <a:xfrm>
            <a:off x="579600" y="4543200"/>
            <a:ext cx="115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14000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541440" y="5265360"/>
            <a:ext cx="115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14100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13"/>
          <p:cNvSpPr/>
          <p:nvPr/>
        </p:nvSpPr>
        <p:spPr>
          <a:xfrm>
            <a:off x="1738440" y="4646880"/>
            <a:ext cx="416160" cy="20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4"/>
          <p:cNvSpPr/>
          <p:nvPr/>
        </p:nvSpPr>
        <p:spPr>
          <a:xfrm>
            <a:off x="1738440" y="5332680"/>
            <a:ext cx="416160" cy="201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5"/>
          <p:cNvSpPr/>
          <p:nvPr/>
        </p:nvSpPr>
        <p:spPr>
          <a:xfrm>
            <a:off x="3437640" y="4852440"/>
            <a:ext cx="165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6"/>
          <p:cNvSpPr/>
          <p:nvPr/>
        </p:nvSpPr>
        <p:spPr>
          <a:xfrm>
            <a:off x="6618960" y="5580360"/>
            <a:ext cx="1191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Mel-Scale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6491520" y="620640"/>
            <a:ext cx="23281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[Mallat, 2012]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24000" y="620640"/>
            <a:ext cx="8496000" cy="97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40400" rIns="144000" tIns="0" bIns="0" anchor="b"/>
          <a:p>
            <a:pPr>
              <a:lnSpc>
                <a:spcPct val="100000"/>
              </a:lnSpc>
            </a:pP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Introduction: Binary Neural Networks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Grafik 14" descr=""/>
          <p:cNvPicPr/>
          <p:nvPr/>
        </p:nvPicPr>
        <p:blipFill>
          <a:blip r:embed="rId1"/>
          <a:stretch/>
        </p:blipFill>
        <p:spPr>
          <a:xfrm>
            <a:off x="8051760" y="239760"/>
            <a:ext cx="581400" cy="298080"/>
          </a:xfrm>
          <a:prstGeom prst="rect">
            <a:avLst/>
          </a:prstGeom>
          <a:ln>
            <a:noFill/>
          </a:ln>
        </p:spPr>
      </p:pic>
      <p:sp>
        <p:nvSpPr>
          <p:cNvPr id="344" name="TextShape 3"/>
          <p:cNvSpPr txBox="1"/>
          <p:nvPr/>
        </p:nvSpPr>
        <p:spPr>
          <a:xfrm>
            <a:off x="324000" y="1727640"/>
            <a:ext cx="8496000" cy="4446000"/>
          </a:xfrm>
          <a:prstGeom prst="rect">
            <a:avLst/>
          </a:prstGeom>
          <a:noFill/>
          <a:ln>
            <a:noFill/>
          </a:ln>
        </p:spPr>
        <p:txBody>
          <a:bodyPr lIns="140400" rIns="144000" tIns="0" bIns="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Full-Precision DNN  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4"/>
          <p:cNvSpPr txBox="1"/>
          <p:nvPr/>
        </p:nvSpPr>
        <p:spPr>
          <a:xfrm>
            <a:off x="8550720" y="6308640"/>
            <a:ext cx="26640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CA869D84-7BE5-4729-AB56-C66F704616C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6" name="TextShape 5"/>
          <p:cNvSpPr txBox="1"/>
          <p:nvPr/>
        </p:nvSpPr>
        <p:spPr>
          <a:xfrm>
            <a:off x="4454640" y="6308640"/>
            <a:ext cx="320832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Li-Yung Chen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7" name="TextShape 6"/>
          <p:cNvSpPr txBox="1"/>
          <p:nvPr/>
        </p:nvSpPr>
        <p:spPr>
          <a:xfrm>
            <a:off x="7820280" y="6308640"/>
            <a:ext cx="611640" cy="4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9/21/18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CustomShape 7"/>
          <p:cNvSpPr/>
          <p:nvPr/>
        </p:nvSpPr>
        <p:spPr>
          <a:xfrm>
            <a:off x="6393960" y="635400"/>
            <a:ext cx="2749680" cy="11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[Courbariaux,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[Rastegari, 2016]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8"/>
          <p:cNvSpPr/>
          <p:nvPr/>
        </p:nvSpPr>
        <p:spPr>
          <a:xfrm>
            <a:off x="743040" y="230904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9"/>
          <p:cNvSpPr/>
          <p:nvPr/>
        </p:nvSpPr>
        <p:spPr>
          <a:xfrm>
            <a:off x="743040" y="296496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10"/>
          <p:cNvSpPr/>
          <p:nvPr/>
        </p:nvSpPr>
        <p:spPr>
          <a:xfrm>
            <a:off x="743040" y="361656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11"/>
          <p:cNvSpPr/>
          <p:nvPr/>
        </p:nvSpPr>
        <p:spPr>
          <a:xfrm>
            <a:off x="743040" y="426672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12"/>
          <p:cNvSpPr/>
          <p:nvPr/>
        </p:nvSpPr>
        <p:spPr>
          <a:xfrm>
            <a:off x="3009960" y="319860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13"/>
          <p:cNvSpPr/>
          <p:nvPr/>
        </p:nvSpPr>
        <p:spPr>
          <a:xfrm>
            <a:off x="233280" y="5532480"/>
            <a:ext cx="403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2x(-3) + 3x(-1) + (-3)x(-3) + (-2)x2 = </a:t>
            </a: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5396040" y="224172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15"/>
          <p:cNvSpPr/>
          <p:nvPr/>
        </p:nvSpPr>
        <p:spPr>
          <a:xfrm>
            <a:off x="5396040" y="289764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16"/>
          <p:cNvSpPr/>
          <p:nvPr/>
        </p:nvSpPr>
        <p:spPr>
          <a:xfrm>
            <a:off x="5396040" y="354924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17"/>
          <p:cNvSpPr/>
          <p:nvPr/>
        </p:nvSpPr>
        <p:spPr>
          <a:xfrm>
            <a:off x="5396040" y="419940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18"/>
          <p:cNvSpPr/>
          <p:nvPr/>
        </p:nvSpPr>
        <p:spPr>
          <a:xfrm>
            <a:off x="7663320" y="313128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9"/>
          <p:cNvSpPr/>
          <p:nvPr/>
        </p:nvSpPr>
        <p:spPr>
          <a:xfrm>
            <a:off x="6596280" y="253980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0"/>
          <p:cNvSpPr/>
          <p:nvPr/>
        </p:nvSpPr>
        <p:spPr>
          <a:xfrm>
            <a:off x="6607440" y="409500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4871160" y="5525640"/>
            <a:ext cx="396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1x(-1) + (-1)x(-1) + 1x1 + (-1)x(-1) = </a:t>
            </a: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3003480" y="235656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3"/>
          <p:cNvSpPr/>
          <p:nvPr/>
        </p:nvSpPr>
        <p:spPr>
          <a:xfrm>
            <a:off x="3009960" y="3943800"/>
            <a:ext cx="617040" cy="628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4"/>
          <p:cNvSpPr/>
          <p:nvPr/>
        </p:nvSpPr>
        <p:spPr>
          <a:xfrm>
            <a:off x="1360080" y="2623320"/>
            <a:ext cx="1643040" cy="4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5"/>
          <p:cNvSpPr/>
          <p:nvPr/>
        </p:nvSpPr>
        <p:spPr>
          <a:xfrm>
            <a:off x="1360080" y="2623320"/>
            <a:ext cx="1649520" cy="163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26"/>
          <p:cNvSpPr/>
          <p:nvPr/>
        </p:nvSpPr>
        <p:spPr>
          <a:xfrm>
            <a:off x="1809360" y="306108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7"/>
          <p:cNvSpPr/>
          <p:nvPr/>
        </p:nvSpPr>
        <p:spPr>
          <a:xfrm flipV="1">
            <a:off x="1360080" y="2670840"/>
            <a:ext cx="1643040" cy="60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8"/>
          <p:cNvSpPr/>
          <p:nvPr/>
        </p:nvSpPr>
        <p:spPr>
          <a:xfrm>
            <a:off x="1360080" y="3279600"/>
            <a:ext cx="1649520" cy="97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9"/>
          <p:cNvSpPr/>
          <p:nvPr/>
        </p:nvSpPr>
        <p:spPr>
          <a:xfrm flipV="1">
            <a:off x="1360080" y="2670120"/>
            <a:ext cx="1643040" cy="12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0"/>
          <p:cNvSpPr/>
          <p:nvPr/>
        </p:nvSpPr>
        <p:spPr>
          <a:xfrm flipV="1">
            <a:off x="1360080" y="2670120"/>
            <a:ext cx="1643040" cy="190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1"/>
          <p:cNvSpPr/>
          <p:nvPr/>
        </p:nvSpPr>
        <p:spPr>
          <a:xfrm flipV="1">
            <a:off x="1360080" y="4258080"/>
            <a:ext cx="1649520" cy="32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32"/>
          <p:cNvSpPr/>
          <p:nvPr/>
        </p:nvSpPr>
        <p:spPr>
          <a:xfrm>
            <a:off x="1360080" y="2623320"/>
            <a:ext cx="164952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3"/>
          <p:cNvSpPr/>
          <p:nvPr/>
        </p:nvSpPr>
        <p:spPr>
          <a:xfrm flipV="1">
            <a:off x="1360080" y="3512880"/>
            <a:ext cx="164952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4"/>
          <p:cNvSpPr/>
          <p:nvPr/>
        </p:nvSpPr>
        <p:spPr>
          <a:xfrm>
            <a:off x="1360080" y="3279600"/>
            <a:ext cx="1649520" cy="2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35"/>
          <p:cNvSpPr/>
          <p:nvPr/>
        </p:nvSpPr>
        <p:spPr>
          <a:xfrm>
            <a:off x="7633800" y="233640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6"/>
          <p:cNvSpPr/>
          <p:nvPr/>
        </p:nvSpPr>
        <p:spPr>
          <a:xfrm>
            <a:off x="7655400" y="3965760"/>
            <a:ext cx="617040" cy="628200"/>
          </a:xfrm>
          <a:prstGeom prst="ellipse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7"/>
          <p:cNvSpPr/>
          <p:nvPr/>
        </p:nvSpPr>
        <p:spPr>
          <a:xfrm>
            <a:off x="1360080" y="3930840"/>
            <a:ext cx="1649520" cy="32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8"/>
          <p:cNvSpPr/>
          <p:nvPr/>
        </p:nvSpPr>
        <p:spPr>
          <a:xfrm>
            <a:off x="6013440" y="2556000"/>
            <a:ext cx="1620000" cy="9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9"/>
          <p:cNvSpPr/>
          <p:nvPr/>
        </p:nvSpPr>
        <p:spPr>
          <a:xfrm>
            <a:off x="6013440" y="2556000"/>
            <a:ext cx="1641600" cy="17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40"/>
          <p:cNvSpPr/>
          <p:nvPr/>
        </p:nvSpPr>
        <p:spPr>
          <a:xfrm flipV="1">
            <a:off x="6013440" y="2650680"/>
            <a:ext cx="1620000" cy="56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41"/>
          <p:cNvSpPr/>
          <p:nvPr/>
        </p:nvSpPr>
        <p:spPr>
          <a:xfrm>
            <a:off x="6013440" y="3212280"/>
            <a:ext cx="1641600" cy="10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2"/>
          <p:cNvSpPr/>
          <p:nvPr/>
        </p:nvSpPr>
        <p:spPr>
          <a:xfrm flipV="1">
            <a:off x="6013440" y="2650680"/>
            <a:ext cx="1620000" cy="12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43"/>
          <p:cNvSpPr/>
          <p:nvPr/>
        </p:nvSpPr>
        <p:spPr>
          <a:xfrm>
            <a:off x="6013440" y="3863520"/>
            <a:ext cx="1641600" cy="4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44"/>
          <p:cNvSpPr/>
          <p:nvPr/>
        </p:nvSpPr>
        <p:spPr>
          <a:xfrm flipV="1">
            <a:off x="6013440" y="2649960"/>
            <a:ext cx="1620000" cy="186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5"/>
          <p:cNvSpPr/>
          <p:nvPr/>
        </p:nvSpPr>
        <p:spPr>
          <a:xfrm flipV="1">
            <a:off x="6013440" y="4280040"/>
            <a:ext cx="1641600" cy="2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9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6"/>
          <p:cNvSpPr/>
          <p:nvPr/>
        </p:nvSpPr>
        <p:spPr>
          <a:xfrm>
            <a:off x="6013440" y="2556000"/>
            <a:ext cx="1649520" cy="88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47"/>
          <p:cNvSpPr/>
          <p:nvPr/>
        </p:nvSpPr>
        <p:spPr>
          <a:xfrm>
            <a:off x="6013440" y="3212280"/>
            <a:ext cx="1649520" cy="2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48"/>
          <p:cNvSpPr/>
          <p:nvPr/>
        </p:nvSpPr>
        <p:spPr>
          <a:xfrm flipV="1">
            <a:off x="6013440" y="3445560"/>
            <a:ext cx="1649520" cy="41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49"/>
          <p:cNvSpPr/>
          <p:nvPr/>
        </p:nvSpPr>
        <p:spPr>
          <a:xfrm flipV="1">
            <a:off x="6013440" y="3445560"/>
            <a:ext cx="1649520" cy="10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50"/>
          <p:cNvSpPr/>
          <p:nvPr/>
        </p:nvSpPr>
        <p:spPr>
          <a:xfrm>
            <a:off x="6542280" y="362556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51"/>
          <p:cNvSpPr/>
          <p:nvPr/>
        </p:nvSpPr>
        <p:spPr>
          <a:xfrm>
            <a:off x="1669680" y="469044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52"/>
          <p:cNvSpPr/>
          <p:nvPr/>
        </p:nvSpPr>
        <p:spPr>
          <a:xfrm>
            <a:off x="94680" y="3410280"/>
            <a:ext cx="68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53"/>
          <p:cNvSpPr/>
          <p:nvPr/>
        </p:nvSpPr>
        <p:spPr>
          <a:xfrm>
            <a:off x="2944800" y="4739400"/>
            <a:ext cx="86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54"/>
          <p:cNvSpPr/>
          <p:nvPr/>
        </p:nvSpPr>
        <p:spPr>
          <a:xfrm>
            <a:off x="6343200" y="4674600"/>
            <a:ext cx="100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55"/>
          <p:cNvSpPr/>
          <p:nvPr/>
        </p:nvSpPr>
        <p:spPr>
          <a:xfrm>
            <a:off x="4748040" y="3364560"/>
            <a:ext cx="68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56"/>
          <p:cNvSpPr/>
          <p:nvPr/>
        </p:nvSpPr>
        <p:spPr>
          <a:xfrm>
            <a:off x="7618320" y="4723200"/>
            <a:ext cx="86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57"/>
          <p:cNvSpPr/>
          <p:nvPr/>
        </p:nvSpPr>
        <p:spPr>
          <a:xfrm>
            <a:off x="3920760" y="1681560"/>
            <a:ext cx="5252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Neural Networks (BNN)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58"/>
          <p:cNvSpPr/>
          <p:nvPr/>
        </p:nvSpPr>
        <p:spPr>
          <a:xfrm>
            <a:off x="1832400" y="369288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59"/>
          <p:cNvSpPr/>
          <p:nvPr/>
        </p:nvSpPr>
        <p:spPr>
          <a:xfrm>
            <a:off x="1954080" y="4162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60"/>
          <p:cNvSpPr/>
          <p:nvPr/>
        </p:nvSpPr>
        <p:spPr>
          <a:xfrm>
            <a:off x="6462720" y="299376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61"/>
          <p:cNvSpPr/>
          <p:nvPr/>
        </p:nvSpPr>
        <p:spPr>
          <a:xfrm flipV="1">
            <a:off x="1360080" y="3512880"/>
            <a:ext cx="1649520" cy="10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2"/>
          <p:cNvSpPr/>
          <p:nvPr/>
        </p:nvSpPr>
        <p:spPr>
          <a:xfrm>
            <a:off x="1877400" y="2607120"/>
            <a:ext cx="38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MApres_v001</Template>
  <TotalTime>0</TotalTime>
  <Application>LibreOffice/5.0.6.2$Linux_X86_64 LibreOffice_project/00$Build-2</Application>
  <Paragraphs>904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2014-04-05T23:54:32Z</dcterms:created>
  <dc:creator>Lukas Cavigelli</dc:creator>
  <dc:language>en-US</dc:language>
  <cp:lastPrinted>2013-06-08T11:22:51Z</cp:lastPrinted>
  <dcterms:modified xsi:type="dcterms:W3CDTF">2018-09-21T13:03:53Z</dcterms:modified>
  <cp:revision>2462</cp:revision>
  <dc:title>Invariant Scattering Convolution Networks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47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52</vt:i4>
  </property>
</Properties>
</file>